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Old Standard TT"/>
      <p:regular r:id="rId38"/>
      <p:bold r:id="rId39"/>
      <p: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7383F8-64B9-44E9-A61A-53FDCE37FA94}">
  <a:tblStyle styleId="{A17383F8-64B9-44E9-A61A-53FDCE37FA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ldStandardTT-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OldStandardTT-bold.fntdata"/><Relationship Id="rId16" Type="http://schemas.openxmlformats.org/officeDocument/2006/relationships/slide" Target="slides/slide10.xml"/><Relationship Id="rId38" Type="http://schemas.openxmlformats.org/officeDocument/2006/relationships/font" Target="fonts/OldStandardTT-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304f7104f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304f7104f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304f7104f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304f7104f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3093ca7d7d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3093ca7d7d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3093ca7d7d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3093ca7d7d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304f7104f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304f7104f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304f7104f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304f7104f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04f7104fd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304f7104fd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304f7104fd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304f7104fd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3093ca7d7d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3093ca7d7d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cf4a59b7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cf4a59b7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3093ca7d7d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3093ca7d7d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cf4a59b7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cf4a59b7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cf4a59b7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cf4a59b7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1cf4a59b7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1cf4a59b7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cf4a59b7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cf4a59b7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cf4a59b7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cf4a59b7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1cf4a59b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1cf4a59b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3093ca7d7d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3093ca7d7d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304f7104f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304f7104f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3093ca7d7d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3093ca7d7d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304f7104fd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304f7104fd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304f7104f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304f7104f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3093ca7d7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3093ca7d7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cf4a59b7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cf4a59b7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1cf4a59b7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1cf4a59b7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3093ca7d7d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3093ca7d7d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3093ca7d7d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3093ca7d7d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304f7104f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304f7104f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304f7104f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304f7104f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304f7104f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304f7104f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drive.google.com/file/d/1Xu_RL1vCpAOF7DBoeTF10at2XVrNJSUb/view" TargetMode="Externa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13"/>
          <p:cNvSpPr txBox="1"/>
          <p:nvPr>
            <p:ph type="title"/>
          </p:nvPr>
        </p:nvSpPr>
        <p:spPr>
          <a:xfrm>
            <a:off x="1337850" y="923175"/>
            <a:ext cx="6468300" cy="10347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300">
                <a:latin typeface="Arial"/>
                <a:ea typeface="Arial"/>
                <a:cs typeface="Arial"/>
                <a:sym typeface="Arial"/>
              </a:rPr>
              <a:t>School of Computer Engineering and Technology</a:t>
            </a:r>
            <a:endParaRPr b="1" sz="2300">
              <a:latin typeface="Arial"/>
              <a:ea typeface="Arial"/>
              <a:cs typeface="Arial"/>
              <a:sym typeface="Arial"/>
            </a:endParaRPr>
          </a:p>
          <a:p>
            <a:pPr indent="0" lvl="0" marL="0" rtl="0" algn="ctr">
              <a:spcBef>
                <a:spcPts val="0"/>
              </a:spcBef>
              <a:spcAft>
                <a:spcPts val="0"/>
              </a:spcAft>
              <a:buNone/>
            </a:pPr>
            <a:r>
              <a:rPr lang="en">
                <a:solidFill>
                  <a:schemeClr val="dk1"/>
                </a:solidFill>
              </a:rPr>
              <a:t> C</a:t>
            </a:r>
            <a:r>
              <a:rPr lang="en"/>
              <a:t>APSTONE </a:t>
            </a:r>
            <a:r>
              <a:rPr lang="en">
                <a:solidFill>
                  <a:schemeClr val="dk1"/>
                </a:solidFill>
              </a:rPr>
              <a:t>PROJECT</a:t>
            </a:r>
            <a:endParaRPr>
              <a:solidFill>
                <a:schemeClr val="dk1"/>
              </a:solidFill>
            </a:endParaRPr>
          </a:p>
        </p:txBody>
      </p:sp>
      <p:sp>
        <p:nvSpPr>
          <p:cNvPr id="60" name="Google Shape;60;p13"/>
          <p:cNvSpPr txBox="1"/>
          <p:nvPr>
            <p:ph idx="1" type="body"/>
          </p:nvPr>
        </p:nvSpPr>
        <p:spPr>
          <a:xfrm>
            <a:off x="512425" y="2808575"/>
            <a:ext cx="7926000" cy="839100"/>
          </a:xfrm>
          <a:prstGeom prst="rect">
            <a:avLst/>
          </a:prstGeom>
          <a:solidFill>
            <a:schemeClr val="accent1"/>
          </a:solidFill>
        </p:spPr>
        <p:txBody>
          <a:bodyPr anchorCtr="0" anchor="t" bIns="91425" lIns="91425" spcFirstLastPara="1" rIns="91425" wrap="square" tIns="91425">
            <a:normAutofit/>
          </a:bodyPr>
          <a:lstStyle/>
          <a:p>
            <a:pPr indent="0" lvl="0" marL="0" rtl="0" algn="l">
              <a:spcBef>
                <a:spcPts val="0"/>
              </a:spcBef>
              <a:spcAft>
                <a:spcPts val="1200"/>
              </a:spcAft>
              <a:buNone/>
            </a:pPr>
            <a:r>
              <a:rPr b="1" lang="en">
                <a:solidFill>
                  <a:schemeClr val="dk1"/>
                </a:solidFill>
              </a:rPr>
              <a:t>Project Title :</a:t>
            </a:r>
            <a:r>
              <a:rPr lang="en">
                <a:solidFill>
                  <a:schemeClr val="dk1"/>
                </a:solidFill>
              </a:rPr>
              <a:t> Application of swarm robotics on </a:t>
            </a:r>
            <a:r>
              <a:rPr lang="en"/>
              <a:t>2</a:t>
            </a:r>
            <a:r>
              <a:rPr lang="en">
                <a:solidFill>
                  <a:schemeClr val="dk1"/>
                </a:solidFill>
              </a:rPr>
              <a:t>d environment for disaster management using cohort intelligence</a:t>
            </a:r>
            <a:endParaRPr>
              <a:solidFill>
                <a:schemeClr val="dk1"/>
              </a:solidFill>
            </a:endParaRPr>
          </a:p>
        </p:txBody>
      </p:sp>
      <p:sp>
        <p:nvSpPr>
          <p:cNvPr id="61" name="Google Shape;61;p13"/>
          <p:cNvSpPr txBox="1"/>
          <p:nvPr/>
        </p:nvSpPr>
        <p:spPr>
          <a:xfrm>
            <a:off x="5846725" y="3647675"/>
            <a:ext cx="2591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Group B20:</a:t>
            </a:r>
            <a:endParaRPr b="1">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Ritika Bhosale	- 1032180325</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Simran Vaishya	- 1032180450</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Chintan Patel	- </a:t>
            </a:r>
            <a:r>
              <a:rPr lang="en">
                <a:solidFill>
                  <a:schemeClr val="dk1"/>
                </a:solidFill>
                <a:latin typeface="Times New Roman"/>
                <a:ea typeface="Times New Roman"/>
                <a:cs typeface="Times New Roman"/>
                <a:sym typeface="Times New Roman"/>
              </a:rPr>
              <a:t>1032180608</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Rohit Katyal		- </a:t>
            </a:r>
            <a:r>
              <a:rPr lang="en">
                <a:solidFill>
                  <a:schemeClr val="dk1"/>
                </a:solidFill>
                <a:latin typeface="Times New Roman"/>
                <a:ea typeface="Times New Roman"/>
                <a:cs typeface="Times New Roman"/>
                <a:sym typeface="Times New Roman"/>
              </a:rPr>
              <a:t>1032181463</a:t>
            </a:r>
            <a:endParaRPr>
              <a:latin typeface="Times New Roman"/>
              <a:ea typeface="Times New Roman"/>
              <a:cs typeface="Times New Roman"/>
              <a:sym typeface="Times New Roman"/>
            </a:endParaRPr>
          </a:p>
        </p:txBody>
      </p:sp>
      <p:pic>
        <p:nvPicPr>
          <p:cNvPr id="62" name="Google Shape;62;p13"/>
          <p:cNvPicPr preferRelativeResize="0"/>
          <p:nvPr/>
        </p:nvPicPr>
        <p:blipFill>
          <a:blip r:embed="rId3">
            <a:alphaModFix/>
          </a:blip>
          <a:stretch>
            <a:fillRect/>
          </a:stretch>
        </p:blipFill>
        <p:spPr>
          <a:xfrm>
            <a:off x="2663050" y="0"/>
            <a:ext cx="3817900" cy="839100"/>
          </a:xfrm>
          <a:prstGeom prst="rect">
            <a:avLst/>
          </a:prstGeom>
          <a:noFill/>
          <a:ln>
            <a:noFill/>
          </a:ln>
        </p:spPr>
      </p:pic>
      <p:sp>
        <p:nvSpPr>
          <p:cNvPr id="63" name="Google Shape;63;p13"/>
          <p:cNvSpPr txBox="1"/>
          <p:nvPr/>
        </p:nvSpPr>
        <p:spPr>
          <a:xfrm>
            <a:off x="894100" y="3694625"/>
            <a:ext cx="2802900" cy="1168200"/>
          </a:xfrm>
          <a:prstGeom prst="rect">
            <a:avLst/>
          </a:prstGeom>
          <a:noFill/>
          <a:ln>
            <a:noFill/>
          </a:ln>
        </p:spPr>
        <p:txBody>
          <a:bodyPr anchorCtr="0" anchor="t" bIns="91425" lIns="91425" spcFirstLastPara="1" rIns="91425" wrap="square" tIns="91425">
            <a:spAutoFit/>
          </a:bodyPr>
          <a:lstStyle/>
          <a:p>
            <a:pPr indent="0" lvl="0" marL="0" marR="406400" rtl="0" algn="l">
              <a:lnSpc>
                <a:spcPct val="115000"/>
              </a:lnSpc>
              <a:spcBef>
                <a:spcPts val="0"/>
              </a:spcBef>
              <a:spcAft>
                <a:spcPts val="0"/>
              </a:spcAft>
              <a:buClr>
                <a:schemeClr val="dk1"/>
              </a:buClr>
              <a:buSzPts val="1100"/>
              <a:buFont typeface="Arial"/>
              <a:buNone/>
            </a:pPr>
            <a:r>
              <a:rPr b="1" lang="en" sz="1100">
                <a:solidFill>
                  <a:schemeClr val="dk1"/>
                </a:solidFill>
                <a:latin typeface="Georgia"/>
                <a:ea typeface="Georgia"/>
                <a:cs typeface="Georgia"/>
                <a:sym typeface="Georgia"/>
              </a:rPr>
              <a:t>Under the Internal Guidance of :	</a:t>
            </a:r>
            <a:r>
              <a:rPr b="1" lang="en" sz="1200">
                <a:solidFill>
                  <a:schemeClr val="dk1"/>
                </a:solidFill>
                <a:latin typeface="Times New Roman"/>
                <a:ea typeface="Times New Roman"/>
                <a:cs typeface="Times New Roman"/>
                <a:sym typeface="Times New Roman"/>
              </a:rPr>
              <a:t>Dr. Bhavana Tiple</a:t>
            </a:r>
            <a:endParaRPr b="1" sz="1200">
              <a:solidFill>
                <a:schemeClr val="dk1"/>
              </a:solidFill>
              <a:latin typeface="Times New Roman"/>
              <a:ea typeface="Times New Roman"/>
              <a:cs typeface="Times New Roman"/>
              <a:sym typeface="Times New Roman"/>
            </a:endParaRPr>
          </a:p>
          <a:p>
            <a:pPr indent="0" lvl="0" marL="431800" marR="406400" rtl="0" algn="l">
              <a:lnSpc>
                <a:spcPct val="115000"/>
              </a:lnSpc>
              <a:spcBef>
                <a:spcPts val="0"/>
              </a:spcBef>
              <a:spcAft>
                <a:spcPts val="0"/>
              </a:spcAft>
              <a:buClr>
                <a:schemeClr val="dk1"/>
              </a:buClr>
              <a:buSzPts val="1100"/>
              <a:buFont typeface="Arial"/>
              <a:buNone/>
            </a:pPr>
            <a:r>
              <a:t/>
            </a:r>
            <a:endParaRPr b="1" sz="1200">
              <a:solidFill>
                <a:srgbClr val="FF0000"/>
              </a:solidFill>
              <a:latin typeface="Times New Roman"/>
              <a:ea typeface="Times New Roman"/>
              <a:cs typeface="Times New Roman"/>
              <a:sym typeface="Times New Roman"/>
            </a:endParaRPr>
          </a:p>
          <a:p>
            <a:pPr indent="0" lvl="0" marL="0" marR="406400" rtl="0" algn="l">
              <a:lnSpc>
                <a:spcPct val="115000"/>
              </a:lnSpc>
              <a:spcBef>
                <a:spcPts val="0"/>
              </a:spcBef>
              <a:spcAft>
                <a:spcPts val="0"/>
              </a:spcAft>
              <a:buNone/>
            </a:pPr>
            <a:r>
              <a:rPr b="1" lang="en" sz="1100">
                <a:solidFill>
                  <a:schemeClr val="dk1"/>
                </a:solidFill>
                <a:latin typeface="Georgia"/>
                <a:ea typeface="Georgia"/>
                <a:cs typeface="Georgia"/>
                <a:sym typeface="Georgia"/>
              </a:rPr>
              <a:t>Under the External Guidance of </a:t>
            </a:r>
            <a:r>
              <a:rPr b="1" lang="en" sz="1100">
                <a:solidFill>
                  <a:schemeClr val="dk1"/>
                </a:solidFill>
                <a:latin typeface="Times New Roman"/>
                <a:ea typeface="Times New Roman"/>
                <a:cs typeface="Times New Roman"/>
                <a:sym typeface="Times New Roman"/>
              </a:rPr>
              <a:t>: </a:t>
            </a:r>
            <a:r>
              <a:rPr b="1" lang="en" sz="1100">
                <a:solidFill>
                  <a:schemeClr val="dk1"/>
                </a:solidFill>
                <a:latin typeface="Georgia"/>
                <a:ea typeface="Georgia"/>
                <a:cs typeface="Georgia"/>
                <a:sym typeface="Georgia"/>
              </a:rPr>
              <a:t> Dr. Anand Kulkarni</a:t>
            </a:r>
            <a:endParaRPr>
              <a:latin typeface="Old Standard TT"/>
              <a:ea typeface="Old Standard TT"/>
              <a:cs typeface="Old Standard TT"/>
              <a:sym typeface="Old Standard TT"/>
            </a:endParaRPr>
          </a:p>
        </p:txBody>
      </p:sp>
      <p:sp>
        <p:nvSpPr>
          <p:cNvPr id="64" name="Google Shape;64;p13"/>
          <p:cNvSpPr txBox="1"/>
          <p:nvPr/>
        </p:nvSpPr>
        <p:spPr>
          <a:xfrm>
            <a:off x="2497950" y="2121625"/>
            <a:ext cx="4148100" cy="5232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Old Standard TT"/>
                <a:ea typeface="Old Standard TT"/>
                <a:cs typeface="Old Standard TT"/>
                <a:sym typeface="Old Standard TT"/>
              </a:rPr>
              <a:t>Swarm Rescue System</a:t>
            </a:r>
            <a:endParaRPr b="1" sz="2200">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 LEVEL DESIGN</a:t>
            </a:r>
            <a:endParaRPr/>
          </a:p>
        </p:txBody>
      </p:sp>
      <p:pic>
        <p:nvPicPr>
          <p:cNvPr id="120" name="Google Shape;120;p22"/>
          <p:cNvPicPr preferRelativeResize="0"/>
          <p:nvPr/>
        </p:nvPicPr>
        <p:blipFill>
          <a:blip r:embed="rId3">
            <a:alphaModFix/>
          </a:blip>
          <a:stretch>
            <a:fillRect/>
          </a:stretch>
        </p:blipFill>
        <p:spPr>
          <a:xfrm>
            <a:off x="1900238" y="1852613"/>
            <a:ext cx="5343525" cy="1438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LOW</a:t>
            </a:r>
            <a:r>
              <a:rPr lang="en"/>
              <a:t> LEVEL DESIGN</a:t>
            </a:r>
            <a:endParaRPr/>
          </a:p>
        </p:txBody>
      </p:sp>
      <p:pic>
        <p:nvPicPr>
          <p:cNvPr id="126" name="Google Shape;126;p23"/>
          <p:cNvPicPr preferRelativeResize="0"/>
          <p:nvPr/>
        </p:nvPicPr>
        <p:blipFill>
          <a:blip r:embed="rId3">
            <a:alphaModFix/>
          </a:blip>
          <a:stretch>
            <a:fillRect/>
          </a:stretch>
        </p:blipFill>
        <p:spPr>
          <a:xfrm>
            <a:off x="804525" y="1284100"/>
            <a:ext cx="7629525" cy="3057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24"/>
          <p:cNvSpPr txBox="1"/>
          <p:nvPr>
            <p:ph type="title"/>
          </p:nvPr>
        </p:nvSpPr>
        <p:spPr>
          <a:xfrm>
            <a:off x="281575" y="324475"/>
            <a:ext cx="32244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pic>
        <p:nvPicPr>
          <p:cNvPr id="132" name="Google Shape;132;p24"/>
          <p:cNvPicPr preferRelativeResize="0"/>
          <p:nvPr/>
        </p:nvPicPr>
        <p:blipFill>
          <a:blip r:embed="rId3">
            <a:alphaModFix/>
          </a:blip>
          <a:stretch>
            <a:fillRect/>
          </a:stretch>
        </p:blipFill>
        <p:spPr>
          <a:xfrm>
            <a:off x="3702600" y="75500"/>
            <a:ext cx="4490249" cy="5022725"/>
          </a:xfrm>
          <a:prstGeom prst="rect">
            <a:avLst/>
          </a:prstGeom>
          <a:noFill/>
          <a:ln>
            <a:noFill/>
          </a:ln>
        </p:spPr>
      </p:pic>
      <p:sp>
        <p:nvSpPr>
          <p:cNvPr id="133" name="Google Shape;133;p24"/>
          <p:cNvSpPr txBox="1"/>
          <p:nvPr/>
        </p:nvSpPr>
        <p:spPr>
          <a:xfrm>
            <a:off x="572613" y="1240800"/>
            <a:ext cx="2531700" cy="11697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Old Standard TT"/>
                <a:ea typeface="Old Standard TT"/>
                <a:cs typeface="Old Standard TT"/>
                <a:sym typeface="Old Standard TT"/>
              </a:rPr>
              <a:t>Objective 1:</a:t>
            </a:r>
            <a:r>
              <a:rPr lang="en" sz="1600">
                <a:latin typeface="Old Standard TT"/>
                <a:ea typeface="Old Standard TT"/>
                <a:cs typeface="Old Standard TT"/>
                <a:sym typeface="Old Standard TT"/>
              </a:rPr>
              <a:t> Candidate movement to cover maximum area and detect interest points</a:t>
            </a:r>
            <a:endParaRPr sz="1600">
              <a:latin typeface="Old Standard TT"/>
              <a:ea typeface="Old Standard TT"/>
              <a:cs typeface="Old Standard TT"/>
              <a:sym typeface="Old Standard TT"/>
            </a:endParaRPr>
          </a:p>
        </p:txBody>
      </p:sp>
      <p:pic>
        <p:nvPicPr>
          <p:cNvPr id="134" name="Google Shape;134;p24"/>
          <p:cNvPicPr preferRelativeResize="0"/>
          <p:nvPr/>
        </p:nvPicPr>
        <p:blipFill>
          <a:blip r:embed="rId4">
            <a:alphaModFix/>
          </a:blip>
          <a:stretch>
            <a:fillRect/>
          </a:stretch>
        </p:blipFill>
        <p:spPr>
          <a:xfrm>
            <a:off x="392649" y="2768701"/>
            <a:ext cx="2891675" cy="1931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FOR OBJECTIVE 1- No Obstacle Case</a:t>
            </a:r>
            <a:endParaRPr/>
          </a:p>
        </p:txBody>
      </p:sp>
      <p:sp>
        <p:nvSpPr>
          <p:cNvPr id="140" name="Google Shape;140;p25"/>
          <p:cNvSpPr txBox="1"/>
          <p:nvPr>
            <p:ph idx="1" type="body"/>
          </p:nvPr>
        </p:nvSpPr>
        <p:spPr>
          <a:xfrm>
            <a:off x="311700" y="1171600"/>
            <a:ext cx="8520600" cy="339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FF"/>
                </a:solidFill>
                <a:latin typeface="Times New Roman"/>
                <a:ea typeface="Times New Roman"/>
                <a:cs typeface="Times New Roman"/>
                <a:sym typeface="Times New Roman"/>
              </a:rPr>
              <a:t>Blue</a:t>
            </a:r>
            <a:r>
              <a:rPr lang="en" sz="1200">
                <a:solidFill>
                  <a:srgbClr val="FF0000"/>
                </a:solidFill>
                <a:latin typeface="Times New Roman"/>
                <a:ea typeface="Times New Roman"/>
                <a:cs typeface="Times New Roman"/>
                <a:sym typeface="Times New Roman"/>
              </a:rPr>
              <a:t>: </a:t>
            </a:r>
            <a:r>
              <a:rPr lang="en" sz="1200">
                <a:latin typeface="Times New Roman"/>
                <a:ea typeface="Times New Roman"/>
                <a:cs typeface="Times New Roman"/>
                <a:sym typeface="Times New Roman"/>
              </a:rPr>
              <a:t>Candidate</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FF0000"/>
                </a:solidFill>
                <a:latin typeface="Times New Roman"/>
                <a:ea typeface="Times New Roman"/>
                <a:cs typeface="Times New Roman"/>
                <a:sym typeface="Times New Roman"/>
              </a:rPr>
              <a:t>Red</a:t>
            </a:r>
            <a:r>
              <a:rPr lang="en" sz="1200">
                <a:latin typeface="Times New Roman"/>
                <a:ea typeface="Times New Roman"/>
                <a:cs typeface="Times New Roman"/>
                <a:sym typeface="Times New Roman"/>
              </a:rPr>
              <a:t>: Vision</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48B311"/>
                </a:solidFill>
                <a:latin typeface="Times New Roman"/>
                <a:ea typeface="Times New Roman"/>
                <a:cs typeface="Times New Roman"/>
                <a:sym typeface="Times New Roman"/>
              </a:rPr>
              <a:t>Green</a:t>
            </a:r>
            <a:r>
              <a:rPr lang="en" sz="1200">
                <a:latin typeface="Times New Roman"/>
                <a:ea typeface="Times New Roman"/>
                <a:cs typeface="Times New Roman"/>
                <a:sym typeface="Times New Roman"/>
              </a:rPr>
              <a:t>: Interest Points</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Number of Candidates:3</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Length of Arena:40</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Breadth of Arena:30</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Number of interest points:6</a:t>
            </a:r>
            <a:endParaRPr sz="1200">
              <a:latin typeface="Times New Roman"/>
              <a:ea typeface="Times New Roman"/>
              <a:cs typeface="Times New Roman"/>
              <a:sym typeface="Times New Roman"/>
            </a:endParaRPr>
          </a:p>
          <a:p>
            <a:pPr indent="0" lvl="0" marL="0" rtl="0" algn="l">
              <a:spcBef>
                <a:spcPts val="1200"/>
              </a:spcBef>
              <a:spcAft>
                <a:spcPts val="1200"/>
              </a:spcAft>
              <a:buNone/>
            </a:pPr>
            <a:r>
              <a:t/>
            </a:r>
            <a:endParaRPr sz="1300">
              <a:latin typeface="Times New Roman"/>
              <a:ea typeface="Times New Roman"/>
              <a:cs typeface="Times New Roman"/>
              <a:sym typeface="Times New Roman"/>
            </a:endParaRPr>
          </a:p>
        </p:txBody>
      </p:sp>
      <p:sp>
        <p:nvSpPr>
          <p:cNvPr id="141" name="Google Shape;141;p25"/>
          <p:cNvSpPr txBox="1"/>
          <p:nvPr>
            <p:ph idx="4294967295" type="body"/>
          </p:nvPr>
        </p:nvSpPr>
        <p:spPr>
          <a:xfrm>
            <a:off x="4832400" y="117167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sz="1200">
                <a:latin typeface="Times New Roman"/>
                <a:ea typeface="Times New Roman"/>
                <a:cs typeface="Times New Roman"/>
                <a:sym typeface="Times New Roman"/>
              </a:rPr>
              <a:t>For iteration=1</a:t>
            </a:r>
            <a:endParaRPr/>
          </a:p>
        </p:txBody>
      </p:sp>
      <p:pic>
        <p:nvPicPr>
          <p:cNvPr id="142" name="Google Shape;142;p25"/>
          <p:cNvPicPr preferRelativeResize="0"/>
          <p:nvPr/>
        </p:nvPicPr>
        <p:blipFill>
          <a:blip r:embed="rId3">
            <a:alphaModFix/>
          </a:blip>
          <a:stretch>
            <a:fillRect/>
          </a:stretch>
        </p:blipFill>
        <p:spPr>
          <a:xfrm>
            <a:off x="4228913" y="1541663"/>
            <a:ext cx="4352925" cy="2905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RESULT FOR OBJECTIVE 1- No Obstacle Case</a:t>
            </a:r>
            <a:endParaRPr/>
          </a:p>
        </p:txBody>
      </p:sp>
      <p:sp>
        <p:nvSpPr>
          <p:cNvPr id="148" name="Google Shape;148;p26"/>
          <p:cNvSpPr txBox="1"/>
          <p:nvPr>
            <p:ph idx="1" type="body"/>
          </p:nvPr>
        </p:nvSpPr>
        <p:spPr>
          <a:xfrm>
            <a:off x="311700" y="1171600"/>
            <a:ext cx="8520600" cy="3397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200">
                <a:solidFill>
                  <a:srgbClr val="0000FF"/>
                </a:solidFill>
                <a:latin typeface="Times New Roman"/>
                <a:ea typeface="Times New Roman"/>
                <a:cs typeface="Times New Roman"/>
                <a:sym typeface="Times New Roman"/>
              </a:rPr>
              <a:t>Blue</a:t>
            </a:r>
            <a:r>
              <a:rPr lang="en" sz="1200">
                <a:solidFill>
                  <a:srgbClr val="FF0000"/>
                </a:solidFill>
                <a:latin typeface="Times New Roman"/>
                <a:ea typeface="Times New Roman"/>
                <a:cs typeface="Times New Roman"/>
                <a:sym typeface="Times New Roman"/>
              </a:rPr>
              <a:t>: </a:t>
            </a:r>
            <a:r>
              <a:rPr lang="en" sz="1200">
                <a:latin typeface="Times New Roman"/>
                <a:ea typeface="Times New Roman"/>
                <a:cs typeface="Times New Roman"/>
                <a:sym typeface="Times New Roman"/>
              </a:rPr>
              <a:t>Candidate</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FF0000"/>
                </a:solidFill>
                <a:latin typeface="Times New Roman"/>
                <a:ea typeface="Times New Roman"/>
                <a:cs typeface="Times New Roman"/>
                <a:sym typeface="Times New Roman"/>
              </a:rPr>
              <a:t>Red</a:t>
            </a:r>
            <a:r>
              <a:rPr lang="en" sz="1200">
                <a:latin typeface="Times New Roman"/>
                <a:ea typeface="Times New Roman"/>
                <a:cs typeface="Times New Roman"/>
                <a:sym typeface="Times New Roman"/>
              </a:rPr>
              <a:t>: Vision</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48B311"/>
                </a:solidFill>
                <a:latin typeface="Times New Roman"/>
                <a:ea typeface="Times New Roman"/>
                <a:cs typeface="Times New Roman"/>
                <a:sym typeface="Times New Roman"/>
              </a:rPr>
              <a:t>Green</a:t>
            </a:r>
            <a:r>
              <a:rPr lang="en" sz="1200">
                <a:latin typeface="Times New Roman"/>
                <a:ea typeface="Times New Roman"/>
                <a:cs typeface="Times New Roman"/>
                <a:sym typeface="Times New Roman"/>
              </a:rPr>
              <a:t>: Interest Points</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FFFF00"/>
                </a:solidFill>
                <a:latin typeface="Times New Roman"/>
                <a:ea typeface="Times New Roman"/>
                <a:cs typeface="Times New Roman"/>
                <a:sym typeface="Times New Roman"/>
              </a:rPr>
              <a:t>Yellow</a:t>
            </a:r>
            <a:r>
              <a:rPr lang="en" sz="1200">
                <a:latin typeface="Times New Roman"/>
                <a:ea typeface="Times New Roman"/>
                <a:cs typeface="Times New Roman"/>
                <a:sym typeface="Times New Roman"/>
              </a:rPr>
              <a:t>: Area Covered</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Number of Candidates:3</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Length of Arena:40</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Breadth of Arena:30</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Number of interest points:6</a:t>
            </a:r>
            <a:endParaRPr sz="1200">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sp>
        <p:nvSpPr>
          <p:cNvPr id="149" name="Google Shape;149;p26"/>
          <p:cNvSpPr txBox="1"/>
          <p:nvPr>
            <p:ph idx="4294967295" type="body"/>
          </p:nvPr>
        </p:nvSpPr>
        <p:spPr>
          <a:xfrm>
            <a:off x="4832400" y="117167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Times New Roman"/>
                <a:ea typeface="Times New Roman"/>
                <a:cs typeface="Times New Roman"/>
                <a:sym typeface="Times New Roman"/>
              </a:rPr>
              <a:t>For iteration=50</a:t>
            </a:r>
            <a:endParaRPr/>
          </a:p>
        </p:txBody>
      </p:sp>
      <p:pic>
        <p:nvPicPr>
          <p:cNvPr id="150" name="Google Shape;150;p26"/>
          <p:cNvPicPr preferRelativeResize="0"/>
          <p:nvPr/>
        </p:nvPicPr>
        <p:blipFill>
          <a:blip r:embed="rId3">
            <a:alphaModFix/>
          </a:blip>
          <a:stretch>
            <a:fillRect/>
          </a:stretch>
        </p:blipFill>
        <p:spPr>
          <a:xfrm>
            <a:off x="4224528" y="1545336"/>
            <a:ext cx="4352544" cy="29077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RESULT FOR OBJECTIVE 1- No Obstacle Case</a:t>
            </a:r>
            <a:endParaRPr/>
          </a:p>
        </p:txBody>
      </p:sp>
      <p:sp>
        <p:nvSpPr>
          <p:cNvPr id="156" name="Google Shape;156;p27"/>
          <p:cNvSpPr txBox="1"/>
          <p:nvPr>
            <p:ph idx="1" type="body"/>
          </p:nvPr>
        </p:nvSpPr>
        <p:spPr>
          <a:xfrm>
            <a:off x="311700" y="1171600"/>
            <a:ext cx="8520600" cy="3397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200">
                <a:solidFill>
                  <a:srgbClr val="0000FF"/>
                </a:solidFill>
                <a:latin typeface="Times New Roman"/>
                <a:ea typeface="Times New Roman"/>
                <a:cs typeface="Times New Roman"/>
                <a:sym typeface="Times New Roman"/>
              </a:rPr>
              <a:t>Blue</a:t>
            </a:r>
            <a:r>
              <a:rPr lang="en" sz="1200">
                <a:solidFill>
                  <a:srgbClr val="FF0000"/>
                </a:solidFill>
                <a:latin typeface="Times New Roman"/>
                <a:ea typeface="Times New Roman"/>
                <a:cs typeface="Times New Roman"/>
                <a:sym typeface="Times New Roman"/>
              </a:rPr>
              <a:t>: </a:t>
            </a:r>
            <a:r>
              <a:rPr lang="en" sz="1200">
                <a:latin typeface="Times New Roman"/>
                <a:ea typeface="Times New Roman"/>
                <a:cs typeface="Times New Roman"/>
                <a:sym typeface="Times New Roman"/>
              </a:rPr>
              <a:t>Candidate</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FF0000"/>
                </a:solidFill>
                <a:latin typeface="Times New Roman"/>
                <a:ea typeface="Times New Roman"/>
                <a:cs typeface="Times New Roman"/>
                <a:sym typeface="Times New Roman"/>
              </a:rPr>
              <a:t>Red</a:t>
            </a:r>
            <a:r>
              <a:rPr lang="en" sz="1200">
                <a:latin typeface="Times New Roman"/>
                <a:ea typeface="Times New Roman"/>
                <a:cs typeface="Times New Roman"/>
                <a:sym typeface="Times New Roman"/>
              </a:rPr>
              <a:t>: Vision</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48B311"/>
                </a:solidFill>
                <a:latin typeface="Times New Roman"/>
                <a:ea typeface="Times New Roman"/>
                <a:cs typeface="Times New Roman"/>
                <a:sym typeface="Times New Roman"/>
              </a:rPr>
              <a:t>Green</a:t>
            </a:r>
            <a:r>
              <a:rPr lang="en" sz="1200">
                <a:latin typeface="Times New Roman"/>
                <a:ea typeface="Times New Roman"/>
                <a:cs typeface="Times New Roman"/>
                <a:sym typeface="Times New Roman"/>
              </a:rPr>
              <a:t>: Interest Points</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FFFF00"/>
                </a:solidFill>
                <a:latin typeface="Times New Roman"/>
                <a:ea typeface="Times New Roman"/>
                <a:cs typeface="Times New Roman"/>
                <a:sym typeface="Times New Roman"/>
              </a:rPr>
              <a:t>Yellow</a:t>
            </a:r>
            <a:r>
              <a:rPr lang="en" sz="1200">
                <a:latin typeface="Times New Roman"/>
                <a:ea typeface="Times New Roman"/>
                <a:cs typeface="Times New Roman"/>
                <a:sym typeface="Times New Roman"/>
              </a:rPr>
              <a:t>: Area Covered</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Number of Candidates:3</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Length of Arena:40</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Breadth of Arena:30</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Number of interest points:6</a:t>
            </a:r>
            <a:endParaRPr sz="1200">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sp>
        <p:nvSpPr>
          <p:cNvPr id="157" name="Google Shape;157;p27"/>
          <p:cNvSpPr txBox="1"/>
          <p:nvPr>
            <p:ph idx="4294967295" type="body"/>
          </p:nvPr>
        </p:nvSpPr>
        <p:spPr>
          <a:xfrm>
            <a:off x="4832400" y="117167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Times New Roman"/>
                <a:ea typeface="Times New Roman"/>
                <a:cs typeface="Times New Roman"/>
                <a:sym typeface="Times New Roman"/>
              </a:rPr>
              <a:t>For iteration=final</a:t>
            </a:r>
            <a:endParaRPr/>
          </a:p>
        </p:txBody>
      </p:sp>
      <p:pic>
        <p:nvPicPr>
          <p:cNvPr id="158" name="Google Shape;158;p27"/>
          <p:cNvPicPr preferRelativeResize="0"/>
          <p:nvPr/>
        </p:nvPicPr>
        <p:blipFill>
          <a:blip r:embed="rId3">
            <a:alphaModFix/>
          </a:blip>
          <a:stretch>
            <a:fillRect/>
          </a:stretch>
        </p:blipFill>
        <p:spPr>
          <a:xfrm>
            <a:off x="4224528" y="1545336"/>
            <a:ext cx="4352544" cy="290779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445025"/>
            <a:ext cx="85206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FOR OBJECTIVE 2- </a:t>
            </a:r>
            <a:r>
              <a:rPr lang="en"/>
              <a:t>No Obstacle Case</a:t>
            </a:r>
            <a:endParaRPr/>
          </a:p>
          <a:p>
            <a:pPr indent="0" lvl="0" marL="0" rtl="0" algn="l">
              <a:spcBef>
                <a:spcPts val="0"/>
              </a:spcBef>
              <a:spcAft>
                <a:spcPts val="0"/>
              </a:spcAft>
              <a:buNone/>
            </a:pPr>
            <a:r>
              <a:t/>
            </a:r>
            <a:endParaRPr/>
          </a:p>
        </p:txBody>
      </p:sp>
      <p:sp>
        <p:nvSpPr>
          <p:cNvPr id="164" name="Google Shape;164;p28"/>
          <p:cNvSpPr txBox="1"/>
          <p:nvPr>
            <p:ph idx="1" type="body"/>
          </p:nvPr>
        </p:nvSpPr>
        <p:spPr>
          <a:xfrm>
            <a:off x="311700" y="1171600"/>
            <a:ext cx="8520600" cy="3397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200">
                <a:solidFill>
                  <a:srgbClr val="0000FF"/>
                </a:solidFill>
                <a:latin typeface="Times New Roman"/>
                <a:ea typeface="Times New Roman"/>
                <a:cs typeface="Times New Roman"/>
                <a:sym typeface="Times New Roman"/>
              </a:rPr>
              <a:t>Blue</a:t>
            </a:r>
            <a:r>
              <a:rPr lang="en" sz="1200">
                <a:solidFill>
                  <a:srgbClr val="FF0000"/>
                </a:solidFill>
                <a:latin typeface="Times New Roman"/>
                <a:ea typeface="Times New Roman"/>
                <a:cs typeface="Times New Roman"/>
                <a:sym typeface="Times New Roman"/>
              </a:rPr>
              <a:t>: </a:t>
            </a:r>
            <a:r>
              <a:rPr lang="en" sz="1200">
                <a:latin typeface="Times New Roman"/>
                <a:ea typeface="Times New Roman"/>
                <a:cs typeface="Times New Roman"/>
                <a:sym typeface="Times New Roman"/>
              </a:rPr>
              <a:t>Candidate</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Number of Candidates:3</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Length of Arena:40</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Breadth of Arena:30</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Number of interest points:6</a:t>
            </a:r>
            <a:endParaRPr sz="1200">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sp>
        <p:nvSpPr>
          <p:cNvPr id="165" name="Google Shape;165;p28"/>
          <p:cNvSpPr txBox="1"/>
          <p:nvPr>
            <p:ph idx="4294967295" type="body"/>
          </p:nvPr>
        </p:nvSpPr>
        <p:spPr>
          <a:xfrm>
            <a:off x="4832400" y="117167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Times New Roman"/>
                <a:ea typeface="Times New Roman"/>
                <a:cs typeface="Times New Roman"/>
                <a:sym typeface="Times New Roman"/>
              </a:rPr>
              <a:t>For iteration=0</a:t>
            </a:r>
            <a:endParaRPr/>
          </a:p>
        </p:txBody>
      </p:sp>
      <p:pic>
        <p:nvPicPr>
          <p:cNvPr id="166" name="Google Shape;166;p28"/>
          <p:cNvPicPr preferRelativeResize="0"/>
          <p:nvPr/>
        </p:nvPicPr>
        <p:blipFill>
          <a:blip r:embed="rId3">
            <a:alphaModFix/>
          </a:blip>
          <a:stretch>
            <a:fillRect/>
          </a:stretch>
        </p:blipFill>
        <p:spPr>
          <a:xfrm>
            <a:off x="4224528" y="1545336"/>
            <a:ext cx="4352543" cy="29077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FOR OBJECTIVE 2- </a:t>
            </a:r>
            <a:r>
              <a:rPr lang="en"/>
              <a:t>No Obstacle Case</a:t>
            </a:r>
            <a:endParaRPr/>
          </a:p>
          <a:p>
            <a:pPr indent="0" lvl="0" marL="0" rtl="0" algn="l">
              <a:spcBef>
                <a:spcPts val="0"/>
              </a:spcBef>
              <a:spcAft>
                <a:spcPts val="0"/>
              </a:spcAft>
              <a:buNone/>
            </a:pPr>
            <a:r>
              <a:t/>
            </a:r>
            <a:endParaRPr/>
          </a:p>
        </p:txBody>
      </p:sp>
      <p:pic>
        <p:nvPicPr>
          <p:cNvPr id="172" name="Google Shape;172;p29"/>
          <p:cNvPicPr preferRelativeResize="0"/>
          <p:nvPr/>
        </p:nvPicPr>
        <p:blipFill>
          <a:blip r:embed="rId3">
            <a:alphaModFix/>
          </a:blip>
          <a:stretch>
            <a:fillRect/>
          </a:stretch>
        </p:blipFill>
        <p:spPr>
          <a:xfrm>
            <a:off x="6147675" y="1812075"/>
            <a:ext cx="2996300" cy="1981950"/>
          </a:xfrm>
          <a:prstGeom prst="rect">
            <a:avLst/>
          </a:prstGeom>
          <a:noFill/>
          <a:ln>
            <a:noFill/>
          </a:ln>
        </p:spPr>
      </p:pic>
      <p:pic>
        <p:nvPicPr>
          <p:cNvPr id="173" name="Google Shape;173;p29"/>
          <p:cNvPicPr preferRelativeResize="0"/>
          <p:nvPr/>
        </p:nvPicPr>
        <p:blipFill>
          <a:blip r:embed="rId4">
            <a:alphaModFix/>
          </a:blip>
          <a:stretch>
            <a:fillRect/>
          </a:stretch>
        </p:blipFill>
        <p:spPr>
          <a:xfrm>
            <a:off x="0" y="1812063"/>
            <a:ext cx="2996300" cy="2046570"/>
          </a:xfrm>
          <a:prstGeom prst="rect">
            <a:avLst/>
          </a:prstGeom>
          <a:noFill/>
          <a:ln>
            <a:noFill/>
          </a:ln>
        </p:spPr>
      </p:pic>
      <p:pic>
        <p:nvPicPr>
          <p:cNvPr id="174" name="Google Shape;174;p29"/>
          <p:cNvPicPr preferRelativeResize="0"/>
          <p:nvPr/>
        </p:nvPicPr>
        <p:blipFill>
          <a:blip r:embed="rId5">
            <a:alphaModFix/>
          </a:blip>
          <a:stretch>
            <a:fillRect/>
          </a:stretch>
        </p:blipFill>
        <p:spPr>
          <a:xfrm>
            <a:off x="3069012" y="1812075"/>
            <a:ext cx="3005964" cy="1981950"/>
          </a:xfrm>
          <a:prstGeom prst="rect">
            <a:avLst/>
          </a:prstGeom>
          <a:noFill/>
          <a:ln>
            <a:noFill/>
          </a:ln>
        </p:spPr>
      </p:pic>
      <p:sp>
        <p:nvSpPr>
          <p:cNvPr id="175" name="Google Shape;175;p29"/>
          <p:cNvSpPr txBox="1"/>
          <p:nvPr/>
        </p:nvSpPr>
        <p:spPr>
          <a:xfrm>
            <a:off x="284725" y="1423650"/>
            <a:ext cx="253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Candidate 1 reached the exit</a:t>
            </a:r>
            <a:endParaRPr>
              <a:latin typeface="Old Standard TT"/>
              <a:ea typeface="Old Standard TT"/>
              <a:cs typeface="Old Standard TT"/>
              <a:sym typeface="Old Standard TT"/>
            </a:endParaRPr>
          </a:p>
        </p:txBody>
      </p:sp>
      <p:sp>
        <p:nvSpPr>
          <p:cNvPr id="176" name="Google Shape;176;p29"/>
          <p:cNvSpPr txBox="1"/>
          <p:nvPr/>
        </p:nvSpPr>
        <p:spPr>
          <a:xfrm>
            <a:off x="3216200" y="1423650"/>
            <a:ext cx="253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Candidate 2 reached the exit</a:t>
            </a:r>
            <a:endParaRPr>
              <a:latin typeface="Old Standard TT"/>
              <a:ea typeface="Old Standard TT"/>
              <a:cs typeface="Old Standard TT"/>
              <a:sym typeface="Old Standard TT"/>
            </a:endParaRPr>
          </a:p>
        </p:txBody>
      </p:sp>
      <p:sp>
        <p:nvSpPr>
          <p:cNvPr id="177" name="Google Shape;177;p29"/>
          <p:cNvSpPr txBox="1"/>
          <p:nvPr/>
        </p:nvSpPr>
        <p:spPr>
          <a:xfrm>
            <a:off x="6378325" y="1423650"/>
            <a:ext cx="253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Candidate 0 reached the exit</a:t>
            </a:r>
            <a:endParaRPr>
              <a:latin typeface="Old Standard TT"/>
              <a:ea typeface="Old Standard TT"/>
              <a:cs typeface="Old Standard TT"/>
              <a:sym typeface="Old Standard TT"/>
            </a:endParaRPr>
          </a:p>
        </p:txBody>
      </p:sp>
      <p:sp>
        <p:nvSpPr>
          <p:cNvPr id="178" name="Google Shape;178;p2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sp>
        <p:nvSpPr>
          <p:cNvPr id="183" name="Google Shape;183;p30"/>
          <p:cNvSpPr txBox="1"/>
          <p:nvPr>
            <p:ph type="title"/>
          </p:nvPr>
        </p:nvSpPr>
        <p:spPr>
          <a:xfrm>
            <a:off x="643200" y="1650525"/>
            <a:ext cx="3465600" cy="613200"/>
          </a:xfrm>
          <a:prstGeom prst="rect">
            <a:avLst/>
          </a:prstGeom>
          <a:solidFill>
            <a:schemeClr val="accent1"/>
          </a:solidFill>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en" sz="1640"/>
              <a:t>Objective 2 : </a:t>
            </a:r>
            <a:r>
              <a:rPr lang="en" sz="1640"/>
              <a:t>Getting the candidate out of the environment</a:t>
            </a:r>
            <a:endParaRPr sz="1640"/>
          </a:p>
        </p:txBody>
      </p:sp>
      <p:pic>
        <p:nvPicPr>
          <p:cNvPr id="184" name="Google Shape;184;p30"/>
          <p:cNvPicPr preferRelativeResize="0"/>
          <p:nvPr/>
        </p:nvPicPr>
        <p:blipFill>
          <a:blip r:embed="rId3">
            <a:alphaModFix/>
          </a:blip>
          <a:stretch>
            <a:fillRect/>
          </a:stretch>
        </p:blipFill>
        <p:spPr>
          <a:xfrm>
            <a:off x="5485050" y="332275"/>
            <a:ext cx="2682275" cy="4478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sp>
        <p:nvSpPr>
          <p:cNvPr id="189" name="Google Shape;189;p31"/>
          <p:cNvSpPr txBox="1"/>
          <p:nvPr>
            <p:ph type="title"/>
          </p:nvPr>
        </p:nvSpPr>
        <p:spPr>
          <a:xfrm>
            <a:off x="311700" y="445025"/>
            <a:ext cx="85206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FOR OBJECTIVE 1- Static Obstacle Case</a:t>
            </a:r>
            <a:endParaRPr/>
          </a:p>
        </p:txBody>
      </p:sp>
      <p:sp>
        <p:nvSpPr>
          <p:cNvPr id="190" name="Google Shape;190;p31"/>
          <p:cNvSpPr txBox="1"/>
          <p:nvPr>
            <p:ph idx="1" type="body"/>
          </p:nvPr>
        </p:nvSpPr>
        <p:spPr>
          <a:xfrm>
            <a:off x="311700" y="1171600"/>
            <a:ext cx="8520600" cy="3397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200">
                <a:solidFill>
                  <a:srgbClr val="0000FF"/>
                </a:solidFill>
                <a:latin typeface="Times New Roman"/>
                <a:ea typeface="Times New Roman"/>
                <a:cs typeface="Times New Roman"/>
                <a:sym typeface="Times New Roman"/>
              </a:rPr>
              <a:t>Blue</a:t>
            </a:r>
            <a:r>
              <a:rPr lang="en" sz="1200">
                <a:solidFill>
                  <a:srgbClr val="FF0000"/>
                </a:solidFill>
                <a:latin typeface="Times New Roman"/>
                <a:ea typeface="Times New Roman"/>
                <a:cs typeface="Times New Roman"/>
                <a:sym typeface="Times New Roman"/>
              </a:rPr>
              <a:t>: </a:t>
            </a:r>
            <a:r>
              <a:rPr lang="en" sz="1200">
                <a:latin typeface="Times New Roman"/>
                <a:ea typeface="Times New Roman"/>
                <a:cs typeface="Times New Roman"/>
                <a:sym typeface="Times New Roman"/>
              </a:rPr>
              <a:t>Candidate</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FF0000"/>
                </a:solidFill>
                <a:latin typeface="Times New Roman"/>
                <a:ea typeface="Times New Roman"/>
                <a:cs typeface="Times New Roman"/>
                <a:sym typeface="Times New Roman"/>
              </a:rPr>
              <a:t>Red</a:t>
            </a:r>
            <a:r>
              <a:rPr lang="en" sz="1200">
                <a:latin typeface="Times New Roman"/>
                <a:ea typeface="Times New Roman"/>
                <a:cs typeface="Times New Roman"/>
                <a:sym typeface="Times New Roman"/>
              </a:rPr>
              <a:t>: Vision</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48B311"/>
                </a:solidFill>
                <a:latin typeface="Times New Roman"/>
                <a:ea typeface="Times New Roman"/>
                <a:cs typeface="Times New Roman"/>
                <a:sym typeface="Times New Roman"/>
              </a:rPr>
              <a:t>Green</a:t>
            </a:r>
            <a:r>
              <a:rPr lang="en" sz="1200">
                <a:latin typeface="Times New Roman"/>
                <a:ea typeface="Times New Roman"/>
                <a:cs typeface="Times New Roman"/>
                <a:sym typeface="Times New Roman"/>
              </a:rPr>
              <a:t>: Interest Points</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Number of Candidates:3</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Length of Arena:40</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Breadth of Arena:30</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Number of interest points:6</a:t>
            </a:r>
            <a:endParaRPr sz="1200">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sp>
        <p:nvSpPr>
          <p:cNvPr id="191" name="Google Shape;191;p31"/>
          <p:cNvSpPr txBox="1"/>
          <p:nvPr>
            <p:ph idx="4294967295" type="body"/>
          </p:nvPr>
        </p:nvSpPr>
        <p:spPr>
          <a:xfrm>
            <a:off x="4832400" y="117167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sz="1200">
                <a:latin typeface="Times New Roman"/>
                <a:ea typeface="Times New Roman"/>
                <a:cs typeface="Times New Roman"/>
                <a:sym typeface="Times New Roman"/>
              </a:rPr>
              <a:t>For iteration=1</a:t>
            </a:r>
            <a:endParaRPr/>
          </a:p>
        </p:txBody>
      </p:sp>
      <p:pic>
        <p:nvPicPr>
          <p:cNvPr id="192" name="Google Shape;192;p31"/>
          <p:cNvPicPr preferRelativeResize="0"/>
          <p:nvPr/>
        </p:nvPicPr>
        <p:blipFill>
          <a:blip r:embed="rId3">
            <a:alphaModFix/>
          </a:blip>
          <a:stretch>
            <a:fillRect/>
          </a:stretch>
        </p:blipFill>
        <p:spPr>
          <a:xfrm>
            <a:off x="4224528" y="1545336"/>
            <a:ext cx="4352544" cy="290779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4"/>
          <p:cNvSpPr txBox="1"/>
          <p:nvPr>
            <p:ph type="title"/>
          </p:nvPr>
        </p:nvSpPr>
        <p:spPr>
          <a:xfrm>
            <a:off x="311700" y="314425"/>
            <a:ext cx="85206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70" name="Google Shape;70;p14"/>
          <p:cNvSpPr txBox="1"/>
          <p:nvPr>
            <p:ph idx="1" type="body"/>
          </p:nvPr>
        </p:nvSpPr>
        <p:spPr>
          <a:xfrm>
            <a:off x="311700" y="1523200"/>
            <a:ext cx="5163300" cy="2495100"/>
          </a:xfrm>
          <a:prstGeom prst="rect">
            <a:avLst/>
          </a:prstGeom>
        </p:spPr>
        <p:txBody>
          <a:bodyPr anchorCtr="0" anchor="t" bIns="91425" lIns="91425" spcFirstLastPara="1" rIns="91425" wrap="square" tIns="91425">
            <a:normAutofit/>
          </a:bodyPr>
          <a:lstStyle/>
          <a:p>
            <a:pPr indent="-317500" lvl="0" marL="457200" rtl="0" algn="l">
              <a:lnSpc>
                <a:spcPct val="8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Artificial Intelligence (AI) has been instrumental in almost every sector of human life.</a:t>
            </a:r>
            <a:endParaRPr sz="1400">
              <a:latin typeface="Times New Roman"/>
              <a:ea typeface="Times New Roman"/>
              <a:cs typeface="Times New Roman"/>
              <a:sym typeface="Times New Roman"/>
            </a:endParaRPr>
          </a:p>
          <a:p>
            <a:pPr indent="-317500" lvl="0" marL="457200" rtl="0" algn="l">
              <a:lnSpc>
                <a:spcPct val="8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Few </a:t>
            </a:r>
            <a:r>
              <a:rPr lang="en" sz="1400">
                <a:latin typeface="Times New Roman"/>
                <a:ea typeface="Times New Roman"/>
                <a:cs typeface="Times New Roman"/>
                <a:sym typeface="Times New Roman"/>
              </a:rPr>
              <a:t>AI driven and benefited fields are Agriculture, Transportation, Healthcare, Manufacturing, Military Guidance and Surveillance, and many more.</a:t>
            </a:r>
            <a:endParaRPr sz="1400">
              <a:latin typeface="Times New Roman"/>
              <a:ea typeface="Times New Roman"/>
              <a:cs typeface="Times New Roman"/>
              <a:sym typeface="Times New Roman"/>
            </a:endParaRPr>
          </a:p>
          <a:p>
            <a:pPr indent="-317500" lvl="0" marL="457200" rtl="0" algn="l">
              <a:lnSpc>
                <a:spcPct val="8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Search and rescue operation application, where path planning and obstacle avoidance is a major concern in domain.</a:t>
            </a:r>
            <a:endParaRPr sz="1400">
              <a:latin typeface="Times New Roman"/>
              <a:ea typeface="Times New Roman"/>
              <a:cs typeface="Times New Roman"/>
              <a:sym typeface="Times New Roman"/>
            </a:endParaRPr>
          </a:p>
          <a:p>
            <a:pPr indent="-317500" lvl="0" marL="457200" rtl="0" algn="l">
              <a:lnSpc>
                <a:spcPct val="8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Difficult during disaster for human to get into environment and get details of its root cause.</a:t>
            </a:r>
            <a:endParaRPr sz="1400">
              <a:latin typeface="Times New Roman"/>
              <a:ea typeface="Times New Roman"/>
              <a:cs typeface="Times New Roman"/>
              <a:sym typeface="Times New Roman"/>
            </a:endParaRPr>
          </a:p>
          <a:p>
            <a:pPr indent="-317500" lvl="0" marL="457200" rtl="0" algn="l">
              <a:lnSpc>
                <a:spcPct val="85000"/>
              </a:lnSpc>
              <a:spcBef>
                <a:spcPts val="0"/>
              </a:spcBef>
              <a:spcAft>
                <a:spcPts val="0"/>
              </a:spcAft>
              <a:buClr>
                <a:srgbClr val="434343"/>
              </a:buClr>
              <a:buSzPts val="1400"/>
              <a:buFont typeface="Arial"/>
              <a:buChar char="●"/>
            </a:pPr>
            <a:r>
              <a:rPr lang="en" sz="1400">
                <a:latin typeface="Times New Roman"/>
                <a:ea typeface="Times New Roman"/>
                <a:cs typeface="Times New Roman"/>
                <a:sym typeface="Times New Roman"/>
              </a:rPr>
              <a:t>Making swarm of bots coordinate among themselves and making them take pictures of the scenario will ease the human work.</a:t>
            </a:r>
            <a:r>
              <a:rPr lang="en" sz="1400">
                <a:solidFill>
                  <a:srgbClr val="434343"/>
                </a:solidFill>
                <a:latin typeface="Arial"/>
                <a:ea typeface="Arial"/>
                <a:cs typeface="Arial"/>
                <a:sym typeface="Arial"/>
              </a:rPr>
              <a:t> </a:t>
            </a:r>
            <a:endParaRPr sz="1600"/>
          </a:p>
        </p:txBody>
      </p:sp>
      <p:pic>
        <p:nvPicPr>
          <p:cNvPr id="71" name="Google Shape;71;p14"/>
          <p:cNvPicPr preferRelativeResize="0"/>
          <p:nvPr/>
        </p:nvPicPr>
        <p:blipFill rotWithShape="1">
          <a:blip r:embed="rId3">
            <a:alphaModFix/>
          </a:blip>
          <a:srcRect b="27780" l="20357" r="13527" t="13846"/>
          <a:stretch/>
        </p:blipFill>
        <p:spPr>
          <a:xfrm>
            <a:off x="5819225" y="927625"/>
            <a:ext cx="3013074" cy="1773472"/>
          </a:xfrm>
          <a:prstGeom prst="rect">
            <a:avLst/>
          </a:prstGeom>
          <a:noFill/>
          <a:ln>
            <a:noFill/>
          </a:ln>
        </p:spPr>
      </p:pic>
      <p:pic>
        <p:nvPicPr>
          <p:cNvPr id="72" name="Google Shape;72;p14"/>
          <p:cNvPicPr preferRelativeResize="0"/>
          <p:nvPr/>
        </p:nvPicPr>
        <p:blipFill rotWithShape="1">
          <a:blip r:embed="rId4">
            <a:alphaModFix/>
          </a:blip>
          <a:srcRect b="0" l="13195" r="7364" t="0"/>
          <a:stretch/>
        </p:blipFill>
        <p:spPr>
          <a:xfrm>
            <a:off x="5819225" y="2743500"/>
            <a:ext cx="3013075" cy="1697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445025"/>
            <a:ext cx="85206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FOR OBJECTIVE 1- Static Obstacle Case</a:t>
            </a:r>
            <a:endParaRPr/>
          </a:p>
        </p:txBody>
      </p:sp>
      <p:sp>
        <p:nvSpPr>
          <p:cNvPr id="198" name="Google Shape;198;p32"/>
          <p:cNvSpPr txBox="1"/>
          <p:nvPr>
            <p:ph idx="1" type="body"/>
          </p:nvPr>
        </p:nvSpPr>
        <p:spPr>
          <a:xfrm>
            <a:off x="311700" y="1171600"/>
            <a:ext cx="8520600" cy="3397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200">
                <a:solidFill>
                  <a:srgbClr val="0000FF"/>
                </a:solidFill>
                <a:latin typeface="Times New Roman"/>
                <a:ea typeface="Times New Roman"/>
                <a:cs typeface="Times New Roman"/>
                <a:sym typeface="Times New Roman"/>
              </a:rPr>
              <a:t>Blue</a:t>
            </a:r>
            <a:r>
              <a:rPr lang="en" sz="1200">
                <a:solidFill>
                  <a:srgbClr val="FF0000"/>
                </a:solidFill>
                <a:latin typeface="Times New Roman"/>
                <a:ea typeface="Times New Roman"/>
                <a:cs typeface="Times New Roman"/>
                <a:sym typeface="Times New Roman"/>
              </a:rPr>
              <a:t>: </a:t>
            </a:r>
            <a:r>
              <a:rPr lang="en" sz="1200">
                <a:latin typeface="Times New Roman"/>
                <a:ea typeface="Times New Roman"/>
                <a:cs typeface="Times New Roman"/>
                <a:sym typeface="Times New Roman"/>
              </a:rPr>
              <a:t>Candidate</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FF0000"/>
                </a:solidFill>
                <a:latin typeface="Times New Roman"/>
                <a:ea typeface="Times New Roman"/>
                <a:cs typeface="Times New Roman"/>
                <a:sym typeface="Times New Roman"/>
              </a:rPr>
              <a:t>Red</a:t>
            </a:r>
            <a:r>
              <a:rPr lang="en" sz="1200">
                <a:latin typeface="Times New Roman"/>
                <a:ea typeface="Times New Roman"/>
                <a:cs typeface="Times New Roman"/>
                <a:sym typeface="Times New Roman"/>
              </a:rPr>
              <a:t>: Vision</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48B311"/>
                </a:solidFill>
                <a:latin typeface="Times New Roman"/>
                <a:ea typeface="Times New Roman"/>
                <a:cs typeface="Times New Roman"/>
                <a:sym typeface="Times New Roman"/>
              </a:rPr>
              <a:t>Green</a:t>
            </a:r>
            <a:r>
              <a:rPr lang="en" sz="1200">
                <a:latin typeface="Times New Roman"/>
                <a:ea typeface="Times New Roman"/>
                <a:cs typeface="Times New Roman"/>
                <a:sym typeface="Times New Roman"/>
              </a:rPr>
              <a:t>: Interest Points</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Number of Candidates:3</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Length of Arena:40</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Breadth of Arena:30</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Number of interest points:6</a:t>
            </a:r>
            <a:endParaRPr sz="1200">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sp>
        <p:nvSpPr>
          <p:cNvPr id="199" name="Google Shape;199;p32"/>
          <p:cNvSpPr txBox="1"/>
          <p:nvPr>
            <p:ph idx="4294967295" type="body"/>
          </p:nvPr>
        </p:nvSpPr>
        <p:spPr>
          <a:xfrm>
            <a:off x="4832400" y="117167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sz="1200">
                <a:latin typeface="Times New Roman"/>
                <a:ea typeface="Times New Roman"/>
                <a:cs typeface="Times New Roman"/>
                <a:sym typeface="Times New Roman"/>
              </a:rPr>
              <a:t>For iteration=100</a:t>
            </a:r>
            <a:endParaRPr/>
          </a:p>
        </p:txBody>
      </p:sp>
      <p:pic>
        <p:nvPicPr>
          <p:cNvPr id="200" name="Google Shape;200;p32"/>
          <p:cNvPicPr preferRelativeResize="0"/>
          <p:nvPr/>
        </p:nvPicPr>
        <p:blipFill>
          <a:blip r:embed="rId3">
            <a:alphaModFix/>
          </a:blip>
          <a:stretch>
            <a:fillRect/>
          </a:stretch>
        </p:blipFill>
        <p:spPr>
          <a:xfrm>
            <a:off x="4224528" y="1545336"/>
            <a:ext cx="4352544" cy="290779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sp>
        <p:nvSpPr>
          <p:cNvPr id="205" name="Google Shape;205;p33"/>
          <p:cNvSpPr txBox="1"/>
          <p:nvPr>
            <p:ph type="title"/>
          </p:nvPr>
        </p:nvSpPr>
        <p:spPr>
          <a:xfrm>
            <a:off x="311700" y="445025"/>
            <a:ext cx="85206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FOR OBJECTIVE 1- Static Obstacle Case</a:t>
            </a:r>
            <a:endParaRPr/>
          </a:p>
        </p:txBody>
      </p:sp>
      <p:sp>
        <p:nvSpPr>
          <p:cNvPr id="206" name="Google Shape;206;p33"/>
          <p:cNvSpPr txBox="1"/>
          <p:nvPr>
            <p:ph idx="1" type="body"/>
          </p:nvPr>
        </p:nvSpPr>
        <p:spPr>
          <a:xfrm>
            <a:off x="311700" y="1171600"/>
            <a:ext cx="8520600" cy="3397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200">
                <a:solidFill>
                  <a:srgbClr val="0000FF"/>
                </a:solidFill>
                <a:latin typeface="Times New Roman"/>
                <a:ea typeface="Times New Roman"/>
                <a:cs typeface="Times New Roman"/>
                <a:sym typeface="Times New Roman"/>
              </a:rPr>
              <a:t>Blue</a:t>
            </a:r>
            <a:r>
              <a:rPr lang="en" sz="1200">
                <a:solidFill>
                  <a:srgbClr val="FF0000"/>
                </a:solidFill>
                <a:latin typeface="Times New Roman"/>
                <a:ea typeface="Times New Roman"/>
                <a:cs typeface="Times New Roman"/>
                <a:sym typeface="Times New Roman"/>
              </a:rPr>
              <a:t>: </a:t>
            </a:r>
            <a:r>
              <a:rPr lang="en" sz="1200">
                <a:latin typeface="Times New Roman"/>
                <a:ea typeface="Times New Roman"/>
                <a:cs typeface="Times New Roman"/>
                <a:sym typeface="Times New Roman"/>
              </a:rPr>
              <a:t>Candidate</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FF0000"/>
                </a:solidFill>
                <a:latin typeface="Times New Roman"/>
                <a:ea typeface="Times New Roman"/>
                <a:cs typeface="Times New Roman"/>
                <a:sym typeface="Times New Roman"/>
              </a:rPr>
              <a:t>Red</a:t>
            </a:r>
            <a:r>
              <a:rPr lang="en" sz="1200">
                <a:latin typeface="Times New Roman"/>
                <a:ea typeface="Times New Roman"/>
                <a:cs typeface="Times New Roman"/>
                <a:sym typeface="Times New Roman"/>
              </a:rPr>
              <a:t>: Vision</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48B311"/>
                </a:solidFill>
                <a:latin typeface="Times New Roman"/>
                <a:ea typeface="Times New Roman"/>
                <a:cs typeface="Times New Roman"/>
                <a:sym typeface="Times New Roman"/>
              </a:rPr>
              <a:t>Green</a:t>
            </a:r>
            <a:r>
              <a:rPr lang="en" sz="1200">
                <a:latin typeface="Times New Roman"/>
                <a:ea typeface="Times New Roman"/>
                <a:cs typeface="Times New Roman"/>
                <a:sym typeface="Times New Roman"/>
              </a:rPr>
              <a:t>: Interest Points</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Number of Candidates:3</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Length of Arena:40</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Breadth of Arena:30</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Number of interest points:6</a:t>
            </a:r>
            <a:endParaRPr sz="1200">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sp>
        <p:nvSpPr>
          <p:cNvPr id="207" name="Google Shape;207;p33"/>
          <p:cNvSpPr txBox="1"/>
          <p:nvPr>
            <p:ph idx="4294967295" type="body"/>
          </p:nvPr>
        </p:nvSpPr>
        <p:spPr>
          <a:xfrm>
            <a:off x="4832400" y="117167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sz="1200">
                <a:latin typeface="Times New Roman"/>
                <a:ea typeface="Times New Roman"/>
                <a:cs typeface="Times New Roman"/>
                <a:sym typeface="Times New Roman"/>
              </a:rPr>
              <a:t>For iteration=final </a:t>
            </a:r>
            <a:endParaRPr/>
          </a:p>
        </p:txBody>
      </p:sp>
      <p:pic>
        <p:nvPicPr>
          <p:cNvPr id="208" name="Google Shape;208;p33"/>
          <p:cNvPicPr preferRelativeResize="0"/>
          <p:nvPr/>
        </p:nvPicPr>
        <p:blipFill>
          <a:blip r:embed="rId3">
            <a:alphaModFix/>
          </a:blip>
          <a:stretch>
            <a:fillRect/>
          </a:stretch>
        </p:blipFill>
        <p:spPr>
          <a:xfrm>
            <a:off x="4224528" y="1545336"/>
            <a:ext cx="4352544" cy="290779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 name="Shape 212"/>
        <p:cNvGrpSpPr/>
        <p:nvPr/>
      </p:nvGrpSpPr>
      <p:grpSpPr>
        <a:xfrm>
          <a:off x="0" y="0"/>
          <a:ext cx="0" cy="0"/>
          <a:chOff x="0" y="0"/>
          <a:chExt cx="0" cy="0"/>
        </a:xfrm>
      </p:grpSpPr>
      <p:sp>
        <p:nvSpPr>
          <p:cNvPr id="213" name="Google Shape;213;p34"/>
          <p:cNvSpPr txBox="1"/>
          <p:nvPr>
            <p:ph type="title"/>
          </p:nvPr>
        </p:nvSpPr>
        <p:spPr>
          <a:xfrm>
            <a:off x="311700" y="445025"/>
            <a:ext cx="85206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FOR OBJECTIVE 1- Static Obstacle Case</a:t>
            </a:r>
            <a:endParaRPr/>
          </a:p>
        </p:txBody>
      </p:sp>
      <p:pic>
        <p:nvPicPr>
          <p:cNvPr id="214" name="Google Shape;214;p34"/>
          <p:cNvPicPr preferRelativeResize="0"/>
          <p:nvPr/>
        </p:nvPicPr>
        <p:blipFill>
          <a:blip r:embed="rId3">
            <a:alphaModFix/>
          </a:blip>
          <a:stretch>
            <a:fillRect/>
          </a:stretch>
        </p:blipFill>
        <p:spPr>
          <a:xfrm>
            <a:off x="5165550" y="1802675"/>
            <a:ext cx="3493008" cy="2377440"/>
          </a:xfrm>
          <a:prstGeom prst="rect">
            <a:avLst/>
          </a:prstGeom>
          <a:noFill/>
          <a:ln>
            <a:noFill/>
          </a:ln>
        </p:spPr>
      </p:pic>
      <p:pic>
        <p:nvPicPr>
          <p:cNvPr id="215" name="Google Shape;215;p34"/>
          <p:cNvPicPr preferRelativeResize="0"/>
          <p:nvPr/>
        </p:nvPicPr>
        <p:blipFill>
          <a:blip r:embed="rId4">
            <a:alphaModFix/>
          </a:blip>
          <a:stretch>
            <a:fillRect/>
          </a:stretch>
        </p:blipFill>
        <p:spPr>
          <a:xfrm>
            <a:off x="473250" y="1812200"/>
            <a:ext cx="3495675" cy="2381250"/>
          </a:xfrm>
          <a:prstGeom prst="rect">
            <a:avLst/>
          </a:prstGeom>
          <a:noFill/>
          <a:ln>
            <a:noFill/>
          </a:ln>
        </p:spPr>
      </p:pic>
      <p:sp>
        <p:nvSpPr>
          <p:cNvPr id="216" name="Google Shape;216;p34"/>
          <p:cNvSpPr txBox="1"/>
          <p:nvPr/>
        </p:nvSpPr>
        <p:spPr>
          <a:xfrm>
            <a:off x="611625" y="1293400"/>
            <a:ext cx="278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Before Obstacle Avoidance</a:t>
            </a:r>
            <a:endParaRPr>
              <a:latin typeface="Old Standard TT"/>
              <a:ea typeface="Old Standard TT"/>
              <a:cs typeface="Old Standard TT"/>
              <a:sym typeface="Old Standard TT"/>
            </a:endParaRPr>
          </a:p>
        </p:txBody>
      </p:sp>
      <p:sp>
        <p:nvSpPr>
          <p:cNvPr id="217" name="Google Shape;217;p34"/>
          <p:cNvSpPr txBox="1"/>
          <p:nvPr/>
        </p:nvSpPr>
        <p:spPr>
          <a:xfrm>
            <a:off x="5396175" y="1293400"/>
            <a:ext cx="278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After</a:t>
            </a:r>
            <a:r>
              <a:rPr lang="en">
                <a:latin typeface="Old Standard TT"/>
                <a:ea typeface="Old Standard TT"/>
                <a:cs typeface="Old Standard TT"/>
                <a:sym typeface="Old Standard TT"/>
              </a:rPr>
              <a:t> Obstacle Avoidance</a:t>
            </a:r>
            <a:endParaRPr>
              <a:latin typeface="Old Standard TT"/>
              <a:ea typeface="Old Standard TT"/>
              <a:cs typeface="Old Standard TT"/>
              <a:sym typeface="Old Standard T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1" name="Shape 221"/>
        <p:cNvGrpSpPr/>
        <p:nvPr/>
      </p:nvGrpSpPr>
      <p:grpSpPr>
        <a:xfrm>
          <a:off x="0" y="0"/>
          <a:ext cx="0" cy="0"/>
          <a:chOff x="0" y="0"/>
          <a:chExt cx="0" cy="0"/>
        </a:xfrm>
      </p:grpSpPr>
      <p:sp>
        <p:nvSpPr>
          <p:cNvPr id="222" name="Google Shape;222;p35"/>
          <p:cNvSpPr txBox="1"/>
          <p:nvPr>
            <p:ph type="title"/>
          </p:nvPr>
        </p:nvSpPr>
        <p:spPr>
          <a:xfrm>
            <a:off x="311700" y="445025"/>
            <a:ext cx="85206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FOR OBJECTIVE 2- Static Obstacle Case</a:t>
            </a:r>
            <a:endParaRPr/>
          </a:p>
          <a:p>
            <a:pPr indent="0" lvl="0" marL="0" rtl="0" algn="l">
              <a:spcBef>
                <a:spcPts val="0"/>
              </a:spcBef>
              <a:spcAft>
                <a:spcPts val="0"/>
              </a:spcAft>
              <a:buNone/>
            </a:pPr>
            <a:r>
              <a:t/>
            </a:r>
            <a:endParaRPr/>
          </a:p>
        </p:txBody>
      </p:sp>
      <p:sp>
        <p:nvSpPr>
          <p:cNvPr id="223" name="Google Shape;223;p35"/>
          <p:cNvSpPr txBox="1"/>
          <p:nvPr>
            <p:ph idx="1" type="body"/>
          </p:nvPr>
        </p:nvSpPr>
        <p:spPr>
          <a:xfrm>
            <a:off x="311700" y="1171600"/>
            <a:ext cx="8520600" cy="3397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200">
                <a:solidFill>
                  <a:srgbClr val="0000FF"/>
                </a:solidFill>
                <a:latin typeface="Times New Roman"/>
                <a:ea typeface="Times New Roman"/>
                <a:cs typeface="Times New Roman"/>
                <a:sym typeface="Times New Roman"/>
              </a:rPr>
              <a:t>Blue</a:t>
            </a:r>
            <a:r>
              <a:rPr lang="en" sz="1200">
                <a:solidFill>
                  <a:srgbClr val="FF0000"/>
                </a:solidFill>
                <a:latin typeface="Times New Roman"/>
                <a:ea typeface="Times New Roman"/>
                <a:cs typeface="Times New Roman"/>
                <a:sym typeface="Times New Roman"/>
              </a:rPr>
              <a:t>: </a:t>
            </a:r>
            <a:r>
              <a:rPr lang="en" sz="1200">
                <a:latin typeface="Times New Roman"/>
                <a:ea typeface="Times New Roman"/>
                <a:cs typeface="Times New Roman"/>
                <a:sym typeface="Times New Roman"/>
              </a:rPr>
              <a:t>Candidate</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Number of Candidates:3</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Length of Arena:40</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Breadth of Arena:30</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Number of interest points:6</a:t>
            </a:r>
            <a:endParaRPr sz="1200">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sp>
        <p:nvSpPr>
          <p:cNvPr id="224" name="Google Shape;224;p35"/>
          <p:cNvSpPr txBox="1"/>
          <p:nvPr>
            <p:ph idx="4294967295" type="body"/>
          </p:nvPr>
        </p:nvSpPr>
        <p:spPr>
          <a:xfrm>
            <a:off x="4832400" y="117167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Times New Roman"/>
                <a:ea typeface="Times New Roman"/>
                <a:cs typeface="Times New Roman"/>
                <a:sym typeface="Times New Roman"/>
              </a:rPr>
              <a:t>For iteration=0</a:t>
            </a:r>
            <a:endParaRPr/>
          </a:p>
        </p:txBody>
      </p:sp>
      <p:pic>
        <p:nvPicPr>
          <p:cNvPr id="225" name="Google Shape;225;p35"/>
          <p:cNvPicPr preferRelativeResize="0"/>
          <p:nvPr/>
        </p:nvPicPr>
        <p:blipFill>
          <a:blip r:embed="rId3">
            <a:alphaModFix/>
          </a:blip>
          <a:stretch>
            <a:fillRect/>
          </a:stretch>
        </p:blipFill>
        <p:spPr>
          <a:xfrm>
            <a:off x="4224528" y="1545336"/>
            <a:ext cx="4352544" cy="290779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36"/>
          <p:cNvSpPr txBox="1"/>
          <p:nvPr>
            <p:ph type="title"/>
          </p:nvPr>
        </p:nvSpPr>
        <p:spPr>
          <a:xfrm>
            <a:off x="311700" y="445025"/>
            <a:ext cx="85206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FOR OBJECTIVE 2- Static Obstacle Case</a:t>
            </a:r>
            <a:endParaRPr/>
          </a:p>
          <a:p>
            <a:pPr indent="0" lvl="0" marL="0" rtl="0" algn="l">
              <a:spcBef>
                <a:spcPts val="0"/>
              </a:spcBef>
              <a:spcAft>
                <a:spcPts val="0"/>
              </a:spcAft>
              <a:buNone/>
            </a:pPr>
            <a:r>
              <a:t/>
            </a:r>
            <a:endParaRPr/>
          </a:p>
        </p:txBody>
      </p:sp>
      <p:sp>
        <p:nvSpPr>
          <p:cNvPr id="231" name="Google Shape;231;p36"/>
          <p:cNvSpPr txBox="1"/>
          <p:nvPr>
            <p:ph idx="1" type="body"/>
          </p:nvPr>
        </p:nvSpPr>
        <p:spPr>
          <a:xfrm>
            <a:off x="311700" y="1171600"/>
            <a:ext cx="8520600" cy="3397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200">
                <a:solidFill>
                  <a:srgbClr val="0000FF"/>
                </a:solidFill>
                <a:latin typeface="Times New Roman"/>
                <a:ea typeface="Times New Roman"/>
                <a:cs typeface="Times New Roman"/>
                <a:sym typeface="Times New Roman"/>
              </a:rPr>
              <a:t>Blue</a:t>
            </a:r>
            <a:r>
              <a:rPr lang="en" sz="1200">
                <a:solidFill>
                  <a:srgbClr val="FF0000"/>
                </a:solidFill>
                <a:latin typeface="Times New Roman"/>
                <a:ea typeface="Times New Roman"/>
                <a:cs typeface="Times New Roman"/>
                <a:sym typeface="Times New Roman"/>
              </a:rPr>
              <a:t>: </a:t>
            </a:r>
            <a:r>
              <a:rPr lang="en" sz="1200">
                <a:latin typeface="Times New Roman"/>
                <a:ea typeface="Times New Roman"/>
                <a:cs typeface="Times New Roman"/>
                <a:sym typeface="Times New Roman"/>
              </a:rPr>
              <a:t>Candidate</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Number of Candidates:3</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Length of Arena:40</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Breadth of Arena:30</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Number of interest points:6</a:t>
            </a:r>
            <a:endParaRPr sz="1200">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sp>
        <p:nvSpPr>
          <p:cNvPr id="232" name="Google Shape;232;p36"/>
          <p:cNvSpPr txBox="1"/>
          <p:nvPr>
            <p:ph idx="4294967295" type="body"/>
          </p:nvPr>
        </p:nvSpPr>
        <p:spPr>
          <a:xfrm>
            <a:off x="4832400" y="117167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Times New Roman"/>
                <a:ea typeface="Times New Roman"/>
                <a:cs typeface="Times New Roman"/>
                <a:sym typeface="Times New Roman"/>
              </a:rPr>
              <a:t>For iteration=100</a:t>
            </a:r>
            <a:endParaRPr/>
          </a:p>
        </p:txBody>
      </p:sp>
      <p:pic>
        <p:nvPicPr>
          <p:cNvPr id="233" name="Google Shape;233;p36"/>
          <p:cNvPicPr preferRelativeResize="0"/>
          <p:nvPr/>
        </p:nvPicPr>
        <p:blipFill>
          <a:blip r:embed="rId3">
            <a:alphaModFix/>
          </a:blip>
          <a:stretch>
            <a:fillRect/>
          </a:stretch>
        </p:blipFill>
        <p:spPr>
          <a:xfrm>
            <a:off x="4224528" y="1545336"/>
            <a:ext cx="4352544" cy="290779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
        <p:nvSpPr>
          <p:cNvPr id="238" name="Google Shape;238;p37"/>
          <p:cNvSpPr txBox="1"/>
          <p:nvPr>
            <p:ph type="title"/>
          </p:nvPr>
        </p:nvSpPr>
        <p:spPr>
          <a:xfrm>
            <a:off x="311700" y="445025"/>
            <a:ext cx="85206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FOR OBJECTIVE 2- Static Obstacle Case</a:t>
            </a:r>
            <a:endParaRPr/>
          </a:p>
          <a:p>
            <a:pPr indent="0" lvl="0" marL="0" rtl="0" algn="l">
              <a:spcBef>
                <a:spcPts val="0"/>
              </a:spcBef>
              <a:spcAft>
                <a:spcPts val="0"/>
              </a:spcAft>
              <a:buNone/>
            </a:pPr>
            <a:r>
              <a:t/>
            </a:r>
            <a:endParaRPr/>
          </a:p>
        </p:txBody>
      </p:sp>
      <p:sp>
        <p:nvSpPr>
          <p:cNvPr id="239" name="Google Shape;239;p37"/>
          <p:cNvSpPr txBox="1"/>
          <p:nvPr/>
        </p:nvSpPr>
        <p:spPr>
          <a:xfrm>
            <a:off x="284725" y="1423650"/>
            <a:ext cx="253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Candidate 0 reached the exit</a:t>
            </a:r>
            <a:endParaRPr>
              <a:latin typeface="Old Standard TT"/>
              <a:ea typeface="Old Standard TT"/>
              <a:cs typeface="Old Standard TT"/>
              <a:sym typeface="Old Standard TT"/>
            </a:endParaRPr>
          </a:p>
        </p:txBody>
      </p:sp>
      <p:sp>
        <p:nvSpPr>
          <p:cNvPr id="240" name="Google Shape;240;p37"/>
          <p:cNvSpPr txBox="1"/>
          <p:nvPr/>
        </p:nvSpPr>
        <p:spPr>
          <a:xfrm>
            <a:off x="3216200" y="1423650"/>
            <a:ext cx="253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Candidate 1 reached the exit</a:t>
            </a:r>
            <a:endParaRPr>
              <a:latin typeface="Old Standard TT"/>
              <a:ea typeface="Old Standard TT"/>
              <a:cs typeface="Old Standard TT"/>
              <a:sym typeface="Old Standard TT"/>
            </a:endParaRPr>
          </a:p>
        </p:txBody>
      </p:sp>
      <p:sp>
        <p:nvSpPr>
          <p:cNvPr id="241" name="Google Shape;241;p37"/>
          <p:cNvSpPr txBox="1"/>
          <p:nvPr/>
        </p:nvSpPr>
        <p:spPr>
          <a:xfrm>
            <a:off x="6378325" y="1423650"/>
            <a:ext cx="253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Candidate 2 reached the exit</a:t>
            </a:r>
            <a:endParaRPr>
              <a:latin typeface="Old Standard TT"/>
              <a:ea typeface="Old Standard TT"/>
              <a:cs typeface="Old Standard TT"/>
              <a:sym typeface="Old Standard TT"/>
            </a:endParaRPr>
          </a:p>
        </p:txBody>
      </p:sp>
      <p:pic>
        <p:nvPicPr>
          <p:cNvPr id="242" name="Google Shape;242;p37"/>
          <p:cNvPicPr preferRelativeResize="0"/>
          <p:nvPr/>
        </p:nvPicPr>
        <p:blipFill>
          <a:blip r:embed="rId3">
            <a:alphaModFix/>
          </a:blip>
          <a:stretch>
            <a:fillRect/>
          </a:stretch>
        </p:blipFill>
        <p:spPr>
          <a:xfrm>
            <a:off x="0" y="1810512"/>
            <a:ext cx="2999232" cy="2048256"/>
          </a:xfrm>
          <a:prstGeom prst="rect">
            <a:avLst/>
          </a:prstGeom>
          <a:noFill/>
          <a:ln>
            <a:noFill/>
          </a:ln>
        </p:spPr>
      </p:pic>
      <p:pic>
        <p:nvPicPr>
          <p:cNvPr id="243" name="Google Shape;243;p37"/>
          <p:cNvPicPr preferRelativeResize="0"/>
          <p:nvPr/>
        </p:nvPicPr>
        <p:blipFill>
          <a:blip r:embed="rId4">
            <a:alphaModFix/>
          </a:blip>
          <a:stretch>
            <a:fillRect/>
          </a:stretch>
        </p:blipFill>
        <p:spPr>
          <a:xfrm>
            <a:off x="3131126" y="1823850"/>
            <a:ext cx="3031772" cy="2048275"/>
          </a:xfrm>
          <a:prstGeom prst="rect">
            <a:avLst/>
          </a:prstGeom>
          <a:noFill/>
          <a:ln>
            <a:noFill/>
          </a:ln>
        </p:spPr>
      </p:pic>
      <p:pic>
        <p:nvPicPr>
          <p:cNvPr id="244" name="Google Shape;244;p37"/>
          <p:cNvPicPr preferRelativeResize="0"/>
          <p:nvPr/>
        </p:nvPicPr>
        <p:blipFill>
          <a:blip r:embed="rId5">
            <a:alphaModFix/>
          </a:blip>
          <a:stretch>
            <a:fillRect/>
          </a:stretch>
        </p:blipFill>
        <p:spPr>
          <a:xfrm>
            <a:off x="6243335" y="1862851"/>
            <a:ext cx="2900665" cy="1970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8" name="Shape 248"/>
        <p:cNvGrpSpPr/>
        <p:nvPr/>
      </p:nvGrpSpPr>
      <p:grpSpPr>
        <a:xfrm>
          <a:off x="0" y="0"/>
          <a:ext cx="0" cy="0"/>
          <a:chOff x="0" y="0"/>
          <a:chExt cx="0" cy="0"/>
        </a:xfrm>
      </p:grpSpPr>
      <p:sp>
        <p:nvSpPr>
          <p:cNvPr id="249" name="Google Shape;249;p38"/>
          <p:cNvSpPr txBox="1"/>
          <p:nvPr>
            <p:ph type="title"/>
          </p:nvPr>
        </p:nvSpPr>
        <p:spPr>
          <a:xfrm>
            <a:off x="311700" y="445025"/>
            <a:ext cx="85206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CASES</a:t>
            </a:r>
            <a:endParaRPr/>
          </a:p>
        </p:txBody>
      </p:sp>
      <p:sp>
        <p:nvSpPr>
          <p:cNvPr id="250" name="Google Shape;250;p38"/>
          <p:cNvSpPr txBox="1"/>
          <p:nvPr>
            <p:ph idx="1" type="body"/>
          </p:nvPr>
        </p:nvSpPr>
        <p:spPr>
          <a:xfrm>
            <a:off x="311700" y="1432800"/>
            <a:ext cx="8520600" cy="2575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The length and breadth of the arena should be greater than or equal to 10 times the number of candidates.</a:t>
            </a:r>
            <a:endParaRPr/>
          </a:p>
          <a:p>
            <a:pPr indent="-342900" lvl="0" marL="457200" rtl="0" algn="l">
              <a:spcBef>
                <a:spcPts val="0"/>
              </a:spcBef>
              <a:spcAft>
                <a:spcPts val="0"/>
              </a:spcAft>
              <a:buSzPts val="1800"/>
              <a:buAutoNum type="arabicPeriod"/>
            </a:pPr>
            <a:r>
              <a:rPr lang="en"/>
              <a:t>The candidate will try to maximise the vision. </a:t>
            </a:r>
            <a:endParaRPr/>
          </a:p>
          <a:p>
            <a:pPr indent="-342900" lvl="0" marL="457200" rtl="0" algn="l">
              <a:spcBef>
                <a:spcPts val="0"/>
              </a:spcBef>
              <a:spcAft>
                <a:spcPts val="0"/>
              </a:spcAft>
              <a:buSzPts val="1800"/>
              <a:buAutoNum type="arabicPeriod"/>
            </a:pPr>
            <a:r>
              <a:rPr lang="en"/>
              <a:t>The vision of the candidate should not exceed the arena length.</a:t>
            </a:r>
            <a:endParaRPr/>
          </a:p>
          <a:p>
            <a:pPr indent="-342900" lvl="0" marL="457200" rtl="0" algn="l">
              <a:spcBef>
                <a:spcPts val="0"/>
              </a:spcBef>
              <a:spcAft>
                <a:spcPts val="0"/>
              </a:spcAft>
              <a:buSzPts val="1800"/>
              <a:buAutoNum type="arabicPeriod"/>
            </a:pPr>
            <a:r>
              <a:rPr lang="en"/>
              <a:t>If the candidate is stuck i.e it does not find any new points around it for a certain iteration, perturb the candidate by a certain angle.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9"/>
          <p:cNvSpPr txBox="1"/>
          <p:nvPr>
            <p:ph type="title"/>
          </p:nvPr>
        </p:nvSpPr>
        <p:spPr>
          <a:xfrm>
            <a:off x="311700" y="445025"/>
            <a:ext cx="85206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56" name="Google Shape;256;p39"/>
          <p:cNvSpPr txBox="1"/>
          <p:nvPr>
            <p:ph idx="1" type="body"/>
          </p:nvPr>
        </p:nvSpPr>
        <p:spPr>
          <a:xfrm>
            <a:off x="311700" y="1171600"/>
            <a:ext cx="8520600" cy="2814600"/>
          </a:xfrm>
          <a:prstGeom prst="rect">
            <a:avLst/>
          </a:prstGeom>
        </p:spPr>
        <p:txBody>
          <a:bodyPr anchorCtr="0" anchor="ctr" bIns="91425" lIns="91425" spcFirstLastPara="1" rIns="91425" wrap="square" tIns="91425">
            <a:normAutofit/>
          </a:bodyPr>
          <a:lstStyle/>
          <a:p>
            <a:pPr indent="0" lvl="0" marL="0" rtl="0" algn="l">
              <a:lnSpc>
                <a:spcPct val="95000"/>
              </a:lnSpc>
              <a:spcBef>
                <a:spcPts val="0"/>
              </a:spcBef>
              <a:spcAft>
                <a:spcPts val="0"/>
              </a:spcAft>
              <a:buClr>
                <a:schemeClr val="dk1"/>
              </a:buClr>
              <a:buSzPts val="1100"/>
              <a:buFont typeface="Arial"/>
              <a:buNone/>
            </a:pPr>
            <a:r>
              <a:rPr lang="en" sz="1600">
                <a:latin typeface="Times New Roman"/>
                <a:ea typeface="Times New Roman"/>
                <a:cs typeface="Times New Roman"/>
                <a:sym typeface="Times New Roman"/>
              </a:rPr>
              <a:t>The application of Swarm robotics in Search and Rescue operation was implemented using CI methodology with a follow-itself approach. To make this closer to real-life scenario, the entire system is to be considered dynamic in nature. This implementation was successfully validated for following independent static test cases: No obstacle and with obstacle cases. The tests were conducted by arbitrarily positioning the robots and obstacles in the arena.</a:t>
            </a:r>
            <a:endParaRPr sz="1600">
              <a:latin typeface="Times New Roman"/>
              <a:ea typeface="Times New Roman"/>
              <a:cs typeface="Times New Roman"/>
              <a:sym typeface="Times New Roman"/>
            </a:endParaRPr>
          </a:p>
          <a:p>
            <a:pPr indent="0" lvl="0" marL="0" rtl="0" algn="l">
              <a:spcBef>
                <a:spcPts val="600"/>
              </a:spcBef>
              <a:spcAft>
                <a:spcPts val="120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0"/>
          <p:cNvSpPr txBox="1"/>
          <p:nvPr>
            <p:ph type="title"/>
          </p:nvPr>
        </p:nvSpPr>
        <p:spPr>
          <a:xfrm>
            <a:off x="311700" y="445025"/>
            <a:ext cx="85206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SCOPE</a:t>
            </a:r>
            <a:endParaRPr/>
          </a:p>
        </p:txBody>
      </p:sp>
      <p:sp>
        <p:nvSpPr>
          <p:cNvPr id="262" name="Google Shape;262;p40"/>
          <p:cNvSpPr txBox="1"/>
          <p:nvPr>
            <p:ph idx="1" type="body"/>
          </p:nvPr>
        </p:nvSpPr>
        <p:spPr>
          <a:xfrm>
            <a:off x="311700" y="1171600"/>
            <a:ext cx="8520600" cy="3117900"/>
          </a:xfrm>
          <a:prstGeom prst="rect">
            <a:avLst/>
          </a:prstGeom>
        </p:spPr>
        <p:txBody>
          <a:bodyPr anchorCtr="0" anchor="ctr" bIns="91425" lIns="91425" spcFirstLastPara="1" rIns="91425" wrap="square" tIns="91425">
            <a:normAutofit/>
          </a:bodyPr>
          <a:lstStyle/>
          <a:p>
            <a:pPr indent="0" lvl="0" marL="0" rtl="0" algn="l">
              <a:lnSpc>
                <a:spcPct val="95000"/>
              </a:lnSpc>
              <a:spcBef>
                <a:spcPts val="0"/>
              </a:spcBef>
              <a:spcAft>
                <a:spcPts val="0"/>
              </a:spcAft>
              <a:buClr>
                <a:schemeClr val="dk1"/>
              </a:buClr>
              <a:buSzPts val="1100"/>
              <a:buFont typeface="Arial"/>
              <a:buNone/>
            </a:pPr>
            <a:r>
              <a:rPr lang="en" sz="1600">
                <a:latin typeface="Times New Roman"/>
                <a:ea typeface="Times New Roman"/>
                <a:cs typeface="Times New Roman"/>
                <a:sym typeface="Times New Roman"/>
              </a:rPr>
              <a:t>This project shows the implementation of an application considering a single plane while more complex real-life problems can also be solved using this methodology considering the robots and obstacles in different planes. This work can have strong potential when implemented in a 3D environment for applications like assistive swarm-robotics in rescue operations, disaster management, aerial swarm robotics and aquatic swarm-robotics.</a:t>
            </a:r>
            <a:endParaRPr sz="1600">
              <a:latin typeface="Times New Roman"/>
              <a:ea typeface="Times New Roman"/>
              <a:cs typeface="Times New Roman"/>
              <a:sym typeface="Times New Roman"/>
            </a:endParaRPr>
          </a:p>
          <a:p>
            <a:pPr indent="0" lvl="0" marL="0" rtl="0" algn="l">
              <a:spcBef>
                <a:spcPts val="600"/>
              </a:spcBef>
              <a:spcAft>
                <a:spcPts val="120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 name="Shape 266"/>
        <p:cNvGrpSpPr/>
        <p:nvPr/>
      </p:nvGrpSpPr>
      <p:grpSpPr>
        <a:xfrm>
          <a:off x="0" y="0"/>
          <a:ext cx="0" cy="0"/>
          <a:chOff x="0" y="0"/>
          <a:chExt cx="0" cy="0"/>
        </a:xfrm>
      </p:grpSpPr>
      <p:sp>
        <p:nvSpPr>
          <p:cNvPr id="267" name="Google Shape;267;p41"/>
          <p:cNvSpPr txBox="1"/>
          <p:nvPr>
            <p:ph idx="1" type="body"/>
          </p:nvPr>
        </p:nvSpPr>
        <p:spPr>
          <a:xfrm>
            <a:off x="311700" y="1171600"/>
            <a:ext cx="8520600" cy="3397200"/>
          </a:xfrm>
          <a:prstGeom prst="rect">
            <a:avLst/>
          </a:prstGeom>
        </p:spPr>
        <p:txBody>
          <a:bodyPr anchorCtr="0" anchor="ctr" bIns="91425" lIns="91425" spcFirstLastPara="1" rIns="91425" wrap="square" tIns="91425">
            <a:normAutofit/>
          </a:bodyPr>
          <a:lstStyle/>
          <a:p>
            <a:pPr indent="0" lvl="0" marL="0" rtl="0" algn="l">
              <a:lnSpc>
                <a:spcPct val="95000"/>
              </a:lnSpc>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600"/>
              </a:spcBef>
              <a:spcAft>
                <a:spcPts val="1200"/>
              </a:spcAft>
              <a:buNone/>
            </a:pPr>
            <a:r>
              <a:t/>
            </a:r>
            <a:endParaRPr sz="1600">
              <a:latin typeface="Times New Roman"/>
              <a:ea typeface="Times New Roman"/>
              <a:cs typeface="Times New Roman"/>
              <a:sym typeface="Times New Roman"/>
            </a:endParaRPr>
          </a:p>
        </p:txBody>
      </p:sp>
      <p:pic>
        <p:nvPicPr>
          <p:cNvPr id="268" name="Google Shape;268;p41" title="WhatsApp Video 2022-02-10 at 9.57.06 PM.mp4">
            <a:hlinkClick r:id="rId3"/>
          </p:cNvPr>
          <p:cNvPicPr preferRelativeResize="0"/>
          <p:nvPr/>
        </p:nvPicPr>
        <p:blipFill>
          <a:blip r:embed="rId4">
            <a:alphaModFix/>
          </a:blip>
          <a:stretch>
            <a:fillRect/>
          </a:stretch>
        </p:blipFill>
        <p:spPr>
          <a:xfrm>
            <a:off x="1466988" y="243002"/>
            <a:ext cx="6210019" cy="4657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 name="Shape 76"/>
        <p:cNvGrpSpPr/>
        <p:nvPr/>
      </p:nvGrpSpPr>
      <p:grpSpPr>
        <a:xfrm>
          <a:off x="0" y="0"/>
          <a:ext cx="0" cy="0"/>
          <a:chOff x="0" y="0"/>
          <a:chExt cx="0" cy="0"/>
        </a:xfrm>
      </p:grpSpPr>
      <p:sp>
        <p:nvSpPr>
          <p:cNvPr id="77" name="Google Shape;77;p15"/>
          <p:cNvSpPr txBox="1"/>
          <p:nvPr>
            <p:ph type="title"/>
          </p:nvPr>
        </p:nvSpPr>
        <p:spPr>
          <a:xfrm>
            <a:off x="382025" y="297650"/>
            <a:ext cx="3786900" cy="968100"/>
          </a:xfrm>
          <a:prstGeom prst="rect">
            <a:avLst/>
          </a:prstGeom>
          <a:solidFill>
            <a:schemeClr val="accent1"/>
          </a:solid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620"/>
              <a:t>Introduction to Cohort Intelligence</a:t>
            </a:r>
            <a:endParaRPr sz="2620"/>
          </a:p>
        </p:txBody>
      </p:sp>
      <p:sp>
        <p:nvSpPr>
          <p:cNvPr id="78" name="Google Shape;78;p15"/>
          <p:cNvSpPr txBox="1"/>
          <p:nvPr>
            <p:ph idx="1" type="body"/>
          </p:nvPr>
        </p:nvSpPr>
        <p:spPr>
          <a:xfrm>
            <a:off x="140225" y="1668825"/>
            <a:ext cx="4270500" cy="2470200"/>
          </a:xfrm>
          <a:prstGeom prst="rect">
            <a:avLst/>
          </a:prstGeom>
        </p:spPr>
        <p:txBody>
          <a:bodyPr anchorCtr="0" anchor="t" bIns="91425" lIns="91425" spcFirstLastPara="1" rIns="91425" wrap="square" tIns="91425">
            <a:normAutofit fontScale="85000" lnSpcReduction="20000"/>
          </a:bodyPr>
          <a:lstStyle/>
          <a:p>
            <a:pPr indent="-309562" lvl="0" marL="457200" rtl="0" algn="just">
              <a:spcBef>
                <a:spcPts val="0"/>
              </a:spcBef>
              <a:spcAft>
                <a:spcPts val="0"/>
              </a:spcAft>
              <a:buClr>
                <a:schemeClr val="dk1"/>
              </a:buClr>
              <a:buSzPct val="100000"/>
              <a:buFont typeface="Times New Roman"/>
              <a:buChar char="●"/>
            </a:pPr>
            <a:r>
              <a:rPr lang="en" sz="1500">
                <a:latin typeface="Times New Roman"/>
                <a:ea typeface="Times New Roman"/>
                <a:cs typeface="Times New Roman"/>
                <a:sym typeface="Times New Roman"/>
              </a:rPr>
              <a:t>G</a:t>
            </a:r>
            <a:r>
              <a:rPr lang="en" sz="1500">
                <a:latin typeface="Times New Roman"/>
                <a:ea typeface="Times New Roman"/>
                <a:cs typeface="Times New Roman"/>
                <a:sym typeface="Times New Roman"/>
              </a:rPr>
              <a:t>roup of candidates interact and compete with one another to achieve some individual goal which is inherently common to all the candidates.</a:t>
            </a:r>
            <a:endParaRPr sz="1500">
              <a:latin typeface="Times New Roman"/>
              <a:ea typeface="Times New Roman"/>
              <a:cs typeface="Times New Roman"/>
              <a:sym typeface="Times New Roman"/>
            </a:endParaRPr>
          </a:p>
          <a:p>
            <a:pPr indent="-309562" lvl="0" marL="457200" rtl="0" algn="just">
              <a:spcBef>
                <a:spcPts val="0"/>
              </a:spcBef>
              <a:spcAft>
                <a:spcPts val="0"/>
              </a:spcAft>
              <a:buClr>
                <a:schemeClr val="dk1"/>
              </a:buClr>
              <a:buSzPct val="100000"/>
              <a:buFont typeface="Times New Roman"/>
              <a:buChar char="●"/>
            </a:pPr>
            <a:r>
              <a:rPr lang="en" sz="1500">
                <a:latin typeface="Times New Roman"/>
                <a:ea typeface="Times New Roman"/>
                <a:cs typeface="Times New Roman"/>
                <a:sym typeface="Times New Roman"/>
              </a:rPr>
              <a:t>Candidate tries to improve its own behavior by observing every other candidate in that cohort (learn from one another).</a:t>
            </a:r>
            <a:endParaRPr sz="1500">
              <a:latin typeface="Times New Roman"/>
              <a:ea typeface="Times New Roman"/>
              <a:cs typeface="Times New Roman"/>
              <a:sym typeface="Times New Roman"/>
            </a:endParaRPr>
          </a:p>
          <a:p>
            <a:pPr indent="-309562" lvl="0" marL="457200" rtl="0" algn="just">
              <a:spcBef>
                <a:spcPts val="0"/>
              </a:spcBef>
              <a:spcAft>
                <a:spcPts val="0"/>
              </a:spcAft>
              <a:buClr>
                <a:schemeClr val="dk1"/>
              </a:buClr>
              <a:buSzPct val="100000"/>
              <a:buFont typeface="Times New Roman"/>
              <a:buChar char="●"/>
            </a:pPr>
            <a:r>
              <a:rPr lang="en" sz="1500">
                <a:latin typeface="Times New Roman"/>
                <a:ea typeface="Times New Roman"/>
                <a:cs typeface="Times New Roman"/>
                <a:sym typeface="Times New Roman"/>
              </a:rPr>
              <a:t>The cohort behavior could be considered saturated, if for considerable number of learning attempts the individual behavior of all the candidates does not improve and becomes hard to distinguish.</a:t>
            </a:r>
            <a:endParaRPr sz="1500">
              <a:latin typeface="Times New Roman"/>
              <a:ea typeface="Times New Roman"/>
              <a:cs typeface="Times New Roman"/>
              <a:sym typeface="Times New Roman"/>
            </a:endParaRPr>
          </a:p>
          <a:p>
            <a:pPr indent="0" lvl="0" marL="0" rtl="0" algn="just">
              <a:spcBef>
                <a:spcPts val="1200"/>
              </a:spcBef>
              <a:spcAft>
                <a:spcPts val="1200"/>
              </a:spcAft>
              <a:buNone/>
            </a:pPr>
            <a:r>
              <a:t/>
            </a:r>
            <a:endParaRPr/>
          </a:p>
        </p:txBody>
      </p:sp>
      <p:pic>
        <p:nvPicPr>
          <p:cNvPr id="79" name="Google Shape;79;p15"/>
          <p:cNvPicPr preferRelativeResize="0"/>
          <p:nvPr/>
        </p:nvPicPr>
        <p:blipFill rotWithShape="1">
          <a:blip r:embed="rId3">
            <a:alphaModFix/>
          </a:blip>
          <a:srcRect b="0" l="0" r="0" t="2543"/>
          <a:stretch/>
        </p:blipFill>
        <p:spPr>
          <a:xfrm>
            <a:off x="5188950" y="0"/>
            <a:ext cx="395505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sp>
        <p:nvSpPr>
          <p:cNvPr id="273" name="Google Shape;273;p42"/>
          <p:cNvSpPr txBox="1"/>
          <p:nvPr>
            <p:ph type="title"/>
          </p:nvPr>
        </p:nvSpPr>
        <p:spPr>
          <a:xfrm>
            <a:off x="311700" y="445025"/>
            <a:ext cx="85206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74" name="Google Shape;274;p4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04800" lvl="0" marL="457200" marR="241300" rtl="0" algn="l">
              <a:spcBef>
                <a:spcPts val="3600"/>
              </a:spcBef>
              <a:spcAft>
                <a:spcPts val="0"/>
              </a:spcAft>
              <a:buClr>
                <a:srgbClr val="233A44"/>
              </a:buClr>
              <a:buSzPts val="1200"/>
              <a:buFont typeface="Times New Roman"/>
              <a:buAutoNum type="arabicPeriod"/>
            </a:pPr>
            <a:r>
              <a:rPr lang="en" sz="1200">
                <a:latin typeface="Times New Roman"/>
                <a:ea typeface="Times New Roman"/>
                <a:cs typeface="Times New Roman"/>
                <a:sym typeface="Times New Roman"/>
              </a:rPr>
              <a:t>Bannur, Priya; Gujarathi, Purvi; Jain, Karthik; Kulkarni, Anand J (2020). Application of Swarm Robotic System in a Dynamic Environment using Cohort Intelligence. Soft Computing Letters, 2(), 100006–. doi:10.1016/j.socl.2020.100006 </a:t>
            </a:r>
            <a:endParaRPr sz="1200">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highlight>
                  <a:schemeClr val="lt1"/>
                </a:highlight>
                <a:latin typeface="Times New Roman"/>
                <a:ea typeface="Times New Roman"/>
                <a:cs typeface="Times New Roman"/>
                <a:sym typeface="Times New Roman"/>
              </a:rPr>
              <a:t>Kulkarni, Anand J.; Durugkar, Ishan P.; Kumar, Mrinal (2013). [IEEE 2013 IEEE International Conference on Systems, Man and Cybernetics (SMC 2013) - Manchester (2013.10.13-2013.10.16)] 2013 IEEE International Conference on Systems, Man, and Cybernetics - Cohort Intelligence: A Self Supervised Learning Behavior. , (), 1396–1400. doi:10.1109/smc.2013.241</a:t>
            </a:r>
            <a:endParaRPr sz="1200">
              <a:highlight>
                <a:schemeClr val="lt1"/>
              </a:highlight>
              <a:latin typeface="Times New Roman"/>
              <a:ea typeface="Times New Roman"/>
              <a:cs typeface="Times New Roman"/>
              <a:sym typeface="Times New Roman"/>
            </a:endParaRPr>
          </a:p>
          <a:p>
            <a:pPr indent="-304800" lvl="0" marL="457200" rtl="0" algn="l">
              <a:spcBef>
                <a:spcPts val="0"/>
              </a:spcBef>
              <a:spcAft>
                <a:spcPts val="0"/>
              </a:spcAft>
              <a:buClr>
                <a:srgbClr val="233A44"/>
              </a:buClr>
              <a:buSzPts val="1200"/>
              <a:buFont typeface="Times New Roman"/>
              <a:buAutoNum type="arabicPeriod"/>
            </a:pPr>
            <a:r>
              <a:rPr lang="en" sz="1200">
                <a:highlight>
                  <a:schemeClr val="lt1"/>
                </a:highlight>
                <a:latin typeface="Times New Roman"/>
                <a:ea typeface="Times New Roman"/>
                <a:cs typeface="Times New Roman"/>
                <a:sym typeface="Times New Roman"/>
              </a:rPr>
              <a:t>Patankar, Neha &amp; Kulkarni, Anand. (2018). Variations of cohort intelligence. Soft Computing. 22. 1-17. 10.1007/s00500-017-2647-y. </a:t>
            </a:r>
            <a:endParaRPr sz="1200">
              <a:highlight>
                <a:schemeClr val="lt1"/>
              </a:highlight>
              <a:latin typeface="Times New Roman"/>
              <a:ea typeface="Times New Roman"/>
              <a:cs typeface="Times New Roman"/>
              <a:sym typeface="Times New Roman"/>
            </a:endParaRPr>
          </a:p>
          <a:p>
            <a:pPr indent="-304800" lvl="0" marL="457200" rtl="0" algn="l">
              <a:spcBef>
                <a:spcPts val="0"/>
              </a:spcBef>
              <a:spcAft>
                <a:spcPts val="0"/>
              </a:spcAft>
              <a:buClr>
                <a:srgbClr val="233A44"/>
              </a:buClr>
              <a:buSzPts val="1200"/>
              <a:buFont typeface="Times New Roman"/>
              <a:buAutoNum type="arabicPeriod"/>
            </a:pPr>
            <a:r>
              <a:rPr lang="en" sz="1200">
                <a:highlight>
                  <a:schemeClr val="lt1"/>
                </a:highlight>
                <a:latin typeface="Times New Roman"/>
                <a:ea typeface="Times New Roman"/>
                <a:cs typeface="Times New Roman"/>
                <a:sym typeface="Times New Roman"/>
              </a:rPr>
              <a:t>Mendonca, Marcio; Palacios, Rodrigo H. C.; Papageorgiou, Elpiniki I.; de Souza, Lucas Botoni (2020). [IEEE 2020 IEEE International Conference on Fuzzy Systems (FUZZ-IEEE) - Glasgow, United Kingdom (2020.7.19-2020.7.24)] 2020 IEEE International Conference on Fuzzy Systems (FUZZ-IEEE) - Multi-robot exploration using Dynamic Fuzzy Cognitive Maps and Ant Colony Optimization. , (), 1–8. doi:10.1109/FUZZ48607.2020.9177814</a:t>
            </a:r>
            <a:endParaRPr sz="1200">
              <a:highlight>
                <a:schemeClr val="lt1"/>
              </a:highlight>
              <a:latin typeface="Times New Roman"/>
              <a:ea typeface="Times New Roman"/>
              <a:cs typeface="Times New Roman"/>
              <a:sym typeface="Times New Roman"/>
            </a:endParaRPr>
          </a:p>
          <a:p>
            <a:pPr indent="-304800" lvl="0" marL="457200" rtl="0" algn="l">
              <a:spcBef>
                <a:spcPts val="0"/>
              </a:spcBef>
              <a:spcAft>
                <a:spcPts val="0"/>
              </a:spcAft>
              <a:buClr>
                <a:srgbClr val="233A44"/>
              </a:buClr>
              <a:buSzPts val="1200"/>
              <a:buFont typeface="Times New Roman"/>
              <a:buAutoNum type="arabicPeriod"/>
            </a:pPr>
            <a:r>
              <a:rPr lang="en" sz="1200">
                <a:highlight>
                  <a:schemeClr val="lt1"/>
                </a:highlight>
                <a:latin typeface="Times New Roman"/>
                <a:ea typeface="Times New Roman"/>
                <a:cs typeface="Times New Roman"/>
                <a:sym typeface="Times New Roman"/>
              </a:rPr>
              <a:t>Dorigo, Marco. (2005). SWARM-BOT: an experiment in swarm robotics. 2005. 192 - 200. 10.1109/SIS.2005.1501622. </a:t>
            </a:r>
            <a:endParaRPr sz="1200">
              <a:highlight>
                <a:schemeClr val="lt1"/>
              </a:highlight>
              <a:latin typeface="Times New Roman"/>
              <a:ea typeface="Times New Roman"/>
              <a:cs typeface="Times New Roman"/>
              <a:sym typeface="Times New Roman"/>
            </a:endParaRPr>
          </a:p>
          <a:p>
            <a:pPr indent="-304800" lvl="0" marL="457200" rtl="0" algn="l">
              <a:spcBef>
                <a:spcPts val="0"/>
              </a:spcBef>
              <a:spcAft>
                <a:spcPts val="0"/>
              </a:spcAft>
              <a:buClr>
                <a:srgbClr val="233A44"/>
              </a:buClr>
              <a:buSzPts val="1200"/>
              <a:buFont typeface="Times New Roman"/>
              <a:buAutoNum type="arabicPeriod"/>
            </a:pPr>
            <a:r>
              <a:rPr lang="en" sz="1200">
                <a:highlight>
                  <a:schemeClr val="lt1"/>
                </a:highlight>
                <a:latin typeface="Times New Roman"/>
                <a:ea typeface="Times New Roman"/>
                <a:cs typeface="Times New Roman"/>
                <a:sym typeface="Times New Roman"/>
              </a:rPr>
              <a:t>Diep, Quoc Bao &amp; Zelinka, Ivan &amp; Senkerik, Roman. (2019). An Algorithm for Swarm Robot to Avoid Multiple Dynamic Obstacles and to Catch the Moving Target. 10.1007/978-3-030-20915-5_59. </a:t>
            </a:r>
            <a:endParaRPr sz="1200">
              <a:highlight>
                <a:schemeClr val="lt1"/>
              </a:highlight>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3"/>
          <p:cNvSpPr txBox="1"/>
          <p:nvPr>
            <p:ph type="title"/>
          </p:nvPr>
        </p:nvSpPr>
        <p:spPr>
          <a:xfrm>
            <a:off x="311700" y="1740950"/>
            <a:ext cx="8520600" cy="131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400"/>
              <a:t>THANK YOU</a:t>
            </a:r>
            <a:endParaRPr sz="4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accent1"/>
                </a:highlight>
              </a:rPr>
              <a:t>FOLLOW ITSELF- Variation of CI</a:t>
            </a:r>
            <a:endParaRPr>
              <a:highlight>
                <a:schemeClr val="accent1"/>
              </a:highlight>
            </a:endParaRPr>
          </a:p>
        </p:txBody>
      </p:sp>
      <p:sp>
        <p:nvSpPr>
          <p:cNvPr id="85" name="Google Shape;85;p16"/>
          <p:cNvSpPr txBox="1"/>
          <p:nvPr>
            <p:ph idx="1" type="body"/>
          </p:nvPr>
        </p:nvSpPr>
        <p:spPr>
          <a:xfrm>
            <a:off x="311700" y="1662450"/>
            <a:ext cx="8520600" cy="290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This rule suggests that every candidate c (c = 1,...,C) follows its own behavior.</a:t>
            </a:r>
            <a:endParaRPr/>
          </a:p>
          <a:p>
            <a:pPr indent="-342900" lvl="0" marL="457200" rtl="0" algn="l">
              <a:spcBef>
                <a:spcPts val="0"/>
              </a:spcBef>
              <a:spcAft>
                <a:spcPts val="0"/>
              </a:spcAft>
              <a:buSzPts val="1800"/>
              <a:buChar char="●"/>
            </a:pPr>
            <a:r>
              <a:rPr lang="en"/>
              <a:t>Behavior of other candidates does not affect the path followed by a candidate at any stage.</a:t>
            </a:r>
            <a:endParaRPr/>
          </a:p>
          <a:p>
            <a:pPr indent="-342900" lvl="0" marL="457200" rtl="0" algn="l">
              <a:spcBef>
                <a:spcPts val="0"/>
              </a:spcBef>
              <a:spcAft>
                <a:spcPts val="0"/>
              </a:spcAft>
              <a:buSzPts val="1800"/>
              <a:buChar char="●"/>
            </a:pPr>
            <a:r>
              <a:rPr lang="en"/>
              <a:t>This rule maintains the diversity in the search space and leads to the optimal solution in case of both uni-modal and multimodal functions.</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 name="Shape 89"/>
        <p:cNvGrpSpPr/>
        <p:nvPr/>
      </p:nvGrpSpPr>
      <p:grpSpPr>
        <a:xfrm>
          <a:off x="0" y="0"/>
          <a:ext cx="0" cy="0"/>
          <a:chOff x="0" y="0"/>
          <a:chExt cx="0" cy="0"/>
        </a:xfrm>
      </p:grpSpPr>
      <p:sp>
        <p:nvSpPr>
          <p:cNvPr id="90" name="Google Shape;90;p17"/>
          <p:cNvSpPr txBox="1"/>
          <p:nvPr>
            <p:ph type="title"/>
          </p:nvPr>
        </p:nvSpPr>
        <p:spPr>
          <a:xfrm>
            <a:off x="311700" y="384750"/>
            <a:ext cx="85206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pic>
        <p:nvPicPr>
          <p:cNvPr id="91" name="Google Shape;91;p17"/>
          <p:cNvPicPr preferRelativeResize="0"/>
          <p:nvPr/>
        </p:nvPicPr>
        <p:blipFill rotWithShape="1">
          <a:blip r:embed="rId3">
            <a:alphaModFix/>
          </a:blip>
          <a:srcRect b="8391" l="0" r="0" t="0"/>
          <a:stretch/>
        </p:blipFill>
        <p:spPr>
          <a:xfrm>
            <a:off x="311700" y="1175375"/>
            <a:ext cx="8520602" cy="3815724"/>
          </a:xfrm>
          <a:prstGeom prst="rect">
            <a:avLst/>
          </a:prstGeom>
          <a:noFill/>
          <a:ln>
            <a:noFill/>
          </a:ln>
        </p:spPr>
      </p:pic>
      <p:sp>
        <p:nvSpPr>
          <p:cNvPr id="92" name="Google Shape;92;p17"/>
          <p:cNvSpPr txBox="1"/>
          <p:nvPr/>
        </p:nvSpPr>
        <p:spPr>
          <a:xfrm>
            <a:off x="5014025" y="1828650"/>
            <a:ext cx="3776100" cy="148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en" sz="1900">
                <a:solidFill>
                  <a:schemeClr val="dk1"/>
                </a:solidFill>
                <a:latin typeface="Old Standard TT"/>
                <a:ea typeface="Old Standard TT"/>
                <a:cs typeface="Old Standard TT"/>
                <a:sym typeface="Old Standard TT"/>
              </a:rPr>
              <a:t>Application of swarm robotics on 2d environment for disaster management using cohort intelligence</a:t>
            </a:r>
            <a:endParaRPr b="1" sz="1500">
              <a:latin typeface="Old Standard TT"/>
              <a:ea typeface="Old Standard TT"/>
              <a:cs typeface="Old Standard TT"/>
              <a:sym typeface="Old Standard T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
        <p:nvSpPr>
          <p:cNvPr id="97" name="Google Shape;97;p18"/>
          <p:cNvSpPr txBox="1"/>
          <p:nvPr>
            <p:ph type="title"/>
          </p:nvPr>
        </p:nvSpPr>
        <p:spPr>
          <a:xfrm>
            <a:off x="0" y="-110650"/>
            <a:ext cx="9144000" cy="613200"/>
          </a:xfrm>
          <a:prstGeom prst="rect">
            <a:avLst/>
          </a:prstGeom>
          <a:solidFill>
            <a:schemeClr val="accent1"/>
          </a:solidFill>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00"/>
              <a:t>LITERATURE SURVEY</a:t>
            </a:r>
            <a:endParaRPr sz="2200"/>
          </a:p>
        </p:txBody>
      </p:sp>
      <p:graphicFrame>
        <p:nvGraphicFramePr>
          <p:cNvPr id="98" name="Google Shape;98;p18"/>
          <p:cNvGraphicFramePr/>
          <p:nvPr/>
        </p:nvGraphicFramePr>
        <p:xfrm>
          <a:off x="17600" y="502555"/>
          <a:ext cx="3000000" cy="3000000"/>
        </p:xfrm>
        <a:graphic>
          <a:graphicData uri="http://schemas.openxmlformats.org/drawingml/2006/table">
            <a:tbl>
              <a:tblPr>
                <a:noFill/>
                <a:tableStyleId>{A17383F8-64B9-44E9-A61A-53FDCE37FA94}</a:tableStyleId>
              </a:tblPr>
              <a:tblGrid>
                <a:gridCol w="382850"/>
                <a:gridCol w="1172400"/>
                <a:gridCol w="766500"/>
                <a:gridCol w="882400"/>
                <a:gridCol w="1070550"/>
                <a:gridCol w="2924900"/>
                <a:gridCol w="1909200"/>
              </a:tblGrid>
              <a:tr h="527475">
                <a:tc>
                  <a:txBody>
                    <a:bodyPr/>
                    <a:lstStyle/>
                    <a:p>
                      <a:pPr indent="0" lvl="0" marL="0" marR="0" rtl="0" algn="ctr">
                        <a:lnSpc>
                          <a:spcPct val="100000"/>
                        </a:lnSpc>
                        <a:spcBef>
                          <a:spcPts val="0"/>
                        </a:spcBef>
                        <a:spcAft>
                          <a:spcPts val="0"/>
                        </a:spcAft>
                        <a:buClr>
                          <a:srgbClr val="000000"/>
                        </a:buClr>
                        <a:buSzPts val="900"/>
                        <a:buFont typeface="Arial"/>
                        <a:buNone/>
                      </a:pPr>
                      <a:r>
                        <a:rPr b="1" lang="en" sz="1100" u="none" cap="none" strike="noStrike">
                          <a:solidFill>
                            <a:srgbClr val="06242A"/>
                          </a:solidFill>
                          <a:latin typeface="Times New Roman"/>
                          <a:ea typeface="Times New Roman"/>
                          <a:cs typeface="Times New Roman"/>
                          <a:sym typeface="Times New Roman"/>
                        </a:rPr>
                        <a:t>S. No</a:t>
                      </a:r>
                      <a:endParaRPr b="1" sz="1100" u="none" cap="none" strike="noStrike">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1100" u="none" cap="none" strike="noStrike">
                          <a:solidFill>
                            <a:srgbClr val="06242A"/>
                          </a:solidFill>
                          <a:latin typeface="Times New Roman"/>
                          <a:ea typeface="Times New Roman"/>
                          <a:cs typeface="Times New Roman"/>
                          <a:sym typeface="Times New Roman"/>
                        </a:rPr>
                        <a:t>Title</a:t>
                      </a:r>
                      <a:endParaRPr b="1" sz="1100" u="none" cap="none" strike="noStrike">
                        <a:solidFill>
                          <a:srgbClr val="06242A"/>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1100" u="none" cap="none" strike="noStrike">
                          <a:solidFill>
                            <a:srgbClr val="06242A"/>
                          </a:solidFill>
                          <a:latin typeface="Times New Roman"/>
                          <a:ea typeface="Times New Roman"/>
                          <a:cs typeface="Times New Roman"/>
                          <a:sym typeface="Times New Roman"/>
                        </a:rPr>
                        <a:t>Authors</a:t>
                      </a:r>
                      <a:endParaRPr b="1" sz="1100" u="none" cap="none" strike="noStrike">
                        <a:solidFill>
                          <a:srgbClr val="06242A"/>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1100" u="none" cap="none" strike="noStrike">
                          <a:solidFill>
                            <a:srgbClr val="06242A"/>
                          </a:solidFill>
                          <a:latin typeface="Times New Roman"/>
                          <a:ea typeface="Times New Roman"/>
                          <a:cs typeface="Times New Roman"/>
                          <a:sym typeface="Times New Roman"/>
                        </a:rPr>
                        <a:t>Publisher</a:t>
                      </a:r>
                      <a:endParaRPr b="1" sz="1100" u="none" cap="none" strike="noStrike">
                        <a:solidFill>
                          <a:srgbClr val="06242A"/>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1100" u="none" cap="none" strike="noStrike">
                          <a:solidFill>
                            <a:srgbClr val="06242A"/>
                          </a:solidFill>
                          <a:latin typeface="Times New Roman"/>
                          <a:ea typeface="Times New Roman"/>
                          <a:cs typeface="Times New Roman"/>
                          <a:sym typeface="Times New Roman"/>
                        </a:rPr>
                        <a:t>Methodology</a:t>
                      </a:r>
                      <a:endParaRPr b="1" sz="1100" u="none" cap="none" strike="noStrike">
                        <a:solidFill>
                          <a:srgbClr val="06242A"/>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1100">
                          <a:solidFill>
                            <a:srgbClr val="06242A"/>
                          </a:solidFill>
                          <a:latin typeface="Times New Roman"/>
                          <a:ea typeface="Times New Roman"/>
                          <a:cs typeface="Times New Roman"/>
                          <a:sym typeface="Times New Roman"/>
                        </a:rPr>
                        <a:t>Strong Points</a:t>
                      </a:r>
                      <a:endParaRPr b="1" sz="1100" u="none" cap="none" strike="noStrike">
                        <a:solidFill>
                          <a:srgbClr val="06242A"/>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rgbClr val="000000"/>
                        </a:buClr>
                        <a:buSzPts val="900"/>
                        <a:buFont typeface="Arial"/>
                        <a:buNone/>
                      </a:pPr>
                      <a:r>
                        <a:rPr b="1" lang="en" sz="1100">
                          <a:solidFill>
                            <a:srgbClr val="06242A"/>
                          </a:solidFill>
                          <a:latin typeface="Times New Roman"/>
                          <a:ea typeface="Times New Roman"/>
                          <a:cs typeface="Times New Roman"/>
                          <a:sym typeface="Times New Roman"/>
                        </a:rPr>
                        <a:t>Research Gap</a:t>
                      </a:r>
                      <a:endParaRPr b="1" sz="1100" u="none" cap="none" strike="noStrike">
                        <a:solidFill>
                          <a:srgbClr val="06242A"/>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2063500">
                <a:tc>
                  <a:txBody>
                    <a:bodyPr/>
                    <a:lstStyle/>
                    <a:p>
                      <a:pPr indent="0" lvl="0" marL="0" marR="0" rtl="0" algn="ctr">
                        <a:lnSpc>
                          <a:spcPct val="100000"/>
                        </a:lnSpc>
                        <a:spcBef>
                          <a:spcPts val="0"/>
                        </a:spcBef>
                        <a:spcAft>
                          <a:spcPts val="0"/>
                        </a:spcAft>
                        <a:buClr>
                          <a:srgbClr val="000000"/>
                        </a:buClr>
                        <a:buSzPts val="900"/>
                        <a:buFont typeface="Arial"/>
                        <a:buNone/>
                      </a:pPr>
                      <a:r>
                        <a:rPr b="1" lang="en" sz="1100">
                          <a:solidFill>
                            <a:srgbClr val="06242A"/>
                          </a:solidFill>
                          <a:latin typeface="Times New Roman"/>
                          <a:ea typeface="Times New Roman"/>
                          <a:cs typeface="Times New Roman"/>
                          <a:sym typeface="Times New Roman"/>
                        </a:rPr>
                        <a:t>1</a:t>
                      </a:r>
                      <a:endParaRPr b="1" sz="1100" u="none" cap="none" strike="noStrike">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Cohort Intelligence: A Self Supervised Learning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Behavior,2013</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Anand J. Kulkarni, Ishan P. Durugkar, Mrinal Kumar</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IEEE International Conference on Systems, Man, and Cybernetics</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Cohort Intelligence</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159849" lvl="0" marL="179999"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Inspired from the candidates’ self supervised learning behavior in a cohort.</a:t>
                      </a:r>
                      <a:endParaRPr sz="1100">
                        <a:latin typeface="Times New Roman"/>
                        <a:ea typeface="Times New Roman"/>
                        <a:cs typeface="Times New Roman"/>
                        <a:sym typeface="Times New Roman"/>
                      </a:endParaRPr>
                    </a:p>
                    <a:p>
                      <a:pPr indent="-159849" lvl="0" marL="179999"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Candidates interacting and competing with one another to achieve some individual goal which is inherently common to </a:t>
                      </a:r>
                      <a:endParaRPr sz="1100">
                        <a:latin typeface="Times New Roman"/>
                        <a:ea typeface="Times New Roman"/>
                        <a:cs typeface="Times New Roman"/>
                        <a:sym typeface="Times New Roman"/>
                      </a:endParaRPr>
                    </a:p>
                    <a:p>
                      <a:pPr indent="-89999" lvl="0" marL="179999" rtl="0" algn="l">
                        <a:spcBef>
                          <a:spcPts val="0"/>
                        </a:spcBef>
                        <a:spcAft>
                          <a:spcPts val="0"/>
                        </a:spcAft>
                        <a:buNone/>
                      </a:pPr>
                      <a:r>
                        <a:rPr lang="en" sz="1100">
                          <a:latin typeface="Times New Roman"/>
                          <a:ea typeface="Times New Roman"/>
                          <a:cs typeface="Times New Roman"/>
                          <a:sym typeface="Times New Roman"/>
                        </a:rPr>
                        <a:t>   all the candidates.</a:t>
                      </a:r>
                      <a:endParaRPr sz="1100">
                        <a:latin typeface="Times New Roman"/>
                        <a:ea typeface="Times New Roman"/>
                        <a:cs typeface="Times New Roman"/>
                        <a:sym typeface="Times New Roman"/>
                      </a:endParaRPr>
                    </a:p>
                    <a:p>
                      <a:pPr indent="-159849" lvl="0" marL="179999"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Approach is competitive,  sufficiently robust with reasonable computational cost.</a:t>
                      </a:r>
                      <a:endParaRPr sz="1100">
                        <a:latin typeface="Times New Roman"/>
                        <a:ea typeface="Times New Roman"/>
                        <a:cs typeface="Times New Roman"/>
                        <a:sym typeface="Times New Roman"/>
                      </a:endParaRPr>
                    </a:p>
                    <a:p>
                      <a:pPr indent="0" lvl="0" marL="45720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159849" lvl="0" marL="179999"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Sampling interval reduction factor r and needs to develop a self adaptive scheme for its </a:t>
                      </a:r>
                      <a:endParaRPr sz="1100">
                        <a:latin typeface="Times New Roman"/>
                        <a:ea typeface="Times New Roman"/>
                        <a:cs typeface="Times New Roman"/>
                        <a:sym typeface="Times New Roman"/>
                      </a:endParaRPr>
                    </a:p>
                    <a:p>
                      <a:pPr indent="-89999" lvl="0" marL="179999" rtl="0" algn="l">
                        <a:spcBef>
                          <a:spcPts val="0"/>
                        </a:spcBef>
                        <a:spcAft>
                          <a:spcPts val="0"/>
                        </a:spcAft>
                        <a:buNone/>
                      </a:pPr>
                      <a:r>
                        <a:rPr lang="en" sz="1100">
                          <a:latin typeface="Times New Roman"/>
                          <a:ea typeface="Times New Roman"/>
                          <a:cs typeface="Times New Roman"/>
                          <a:sym typeface="Times New Roman"/>
                        </a:rPr>
                        <a:t>   fine tuning.</a:t>
                      </a:r>
                      <a:endParaRPr sz="1100">
                        <a:latin typeface="Times New Roman"/>
                        <a:ea typeface="Times New Roman"/>
                        <a:cs typeface="Times New Roman"/>
                        <a:sym typeface="Times New Roman"/>
                      </a:endParaRPr>
                    </a:p>
                    <a:p>
                      <a:pPr indent="-159849" lvl="0" marL="179999"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The algorithm could be improved to make it solve constrained as well as combinatorial problems to make it further solve real world problems</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2223025">
                <a:tc>
                  <a:txBody>
                    <a:bodyPr/>
                    <a:lstStyle/>
                    <a:p>
                      <a:pPr indent="0" lvl="0" marL="0" marR="0" rtl="0" algn="ctr">
                        <a:lnSpc>
                          <a:spcPct val="100000"/>
                        </a:lnSpc>
                        <a:spcBef>
                          <a:spcPts val="0"/>
                        </a:spcBef>
                        <a:spcAft>
                          <a:spcPts val="0"/>
                        </a:spcAft>
                        <a:buClr>
                          <a:srgbClr val="000000"/>
                        </a:buClr>
                        <a:buSzPts val="900"/>
                        <a:buFont typeface="Arial"/>
                        <a:buNone/>
                      </a:pPr>
                      <a:r>
                        <a:rPr b="1" lang="en" sz="1000">
                          <a:solidFill>
                            <a:srgbClr val="06242A"/>
                          </a:solidFill>
                          <a:latin typeface="Times New Roman"/>
                          <a:ea typeface="Times New Roman"/>
                          <a:cs typeface="Times New Roman"/>
                          <a:sym typeface="Times New Roman"/>
                        </a:rPr>
                        <a:t>2</a:t>
                      </a:r>
                      <a:endParaRPr b="1" sz="1000" u="none" cap="none" strike="noStrike">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a:solidFill>
                            <a:srgbClr val="06242A"/>
                          </a:solidFill>
                          <a:latin typeface="Times New Roman"/>
                          <a:ea typeface="Times New Roman"/>
                          <a:cs typeface="Times New Roman"/>
                          <a:sym typeface="Times New Roman"/>
                        </a:rPr>
                        <a:t>Variations of cohort intelligence,2021</a:t>
                      </a:r>
                      <a:endParaRPr sz="1000" u="none" cap="none" strike="noStrike">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1000" u="none" cap="none" strike="noStrike">
                        <a:solidFill>
                          <a:srgbClr val="06242A"/>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rPr lang="en" sz="1000">
                          <a:solidFill>
                            <a:srgbClr val="06242A"/>
                          </a:solidFill>
                          <a:latin typeface="Times New Roman"/>
                          <a:ea typeface="Times New Roman"/>
                          <a:cs typeface="Times New Roman"/>
                          <a:sym typeface="Times New Roman"/>
                        </a:rPr>
                        <a:t>N. S. Patankar , Anand J. Kulkarni</a:t>
                      </a:r>
                      <a:endParaRPr sz="1000" u="none" cap="none" strike="noStrike">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a:solidFill>
                            <a:srgbClr val="06242A"/>
                          </a:solidFill>
                          <a:latin typeface="Times New Roman"/>
                          <a:ea typeface="Times New Roman"/>
                          <a:cs typeface="Times New Roman"/>
                          <a:sym typeface="Times New Roman"/>
                        </a:rPr>
                        <a:t>Springer</a:t>
                      </a:r>
                      <a:endParaRPr sz="1000" u="none" cap="none" strike="noStrike">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rgbClr val="000000"/>
                        </a:buClr>
                        <a:buSzPts val="900"/>
                        <a:buFont typeface="Arial"/>
                        <a:buNone/>
                      </a:pPr>
                      <a:r>
                        <a:rPr lang="en" sz="1000">
                          <a:solidFill>
                            <a:srgbClr val="06242A"/>
                          </a:solidFill>
                          <a:latin typeface="Times New Roman"/>
                          <a:ea typeface="Times New Roman"/>
                          <a:cs typeface="Times New Roman"/>
                          <a:sym typeface="Times New Roman"/>
                        </a:rPr>
                        <a:t> Cohort Intelligence (CI)</a:t>
                      </a:r>
                      <a:endParaRPr sz="1000" u="none" cap="none" strike="noStrike">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292100" lvl="0" marL="457200" rtl="0" algn="l">
                        <a:spcBef>
                          <a:spcPts val="0"/>
                        </a:spcBef>
                        <a:spcAft>
                          <a:spcPts val="0"/>
                        </a:spcAft>
                        <a:buClr>
                          <a:srgbClr val="06242A"/>
                        </a:buClr>
                        <a:buSzPts val="1000"/>
                        <a:buFont typeface="Times New Roman"/>
                        <a:buChar char="●"/>
                      </a:pPr>
                      <a:r>
                        <a:rPr lang="en" sz="1000">
                          <a:solidFill>
                            <a:srgbClr val="06242A"/>
                          </a:solidFill>
                          <a:latin typeface="Times New Roman"/>
                          <a:ea typeface="Times New Roman"/>
                          <a:cs typeface="Times New Roman"/>
                          <a:sym typeface="Times New Roman"/>
                        </a:rPr>
                        <a:t>The seven variations of CI are successfully proposed, validated and analyzed by solving seven multimodal and three uni-modal unconstrained test functions,                 and the numerical results are analyzed to         decide which variation works best for  particular type of problem .</a:t>
                      </a:r>
                      <a:endParaRPr sz="1000">
                        <a:solidFill>
                          <a:srgbClr val="06242A"/>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000">
                        <a:solidFill>
                          <a:srgbClr val="06242A"/>
                        </a:solidFill>
                        <a:latin typeface="Times New Roman"/>
                        <a:ea typeface="Times New Roman"/>
                        <a:cs typeface="Times New Roman"/>
                        <a:sym typeface="Times New Roman"/>
                      </a:endParaRPr>
                    </a:p>
                    <a:p>
                      <a:pPr indent="-292100" lvl="0" marL="457200" rtl="0" algn="l">
                        <a:spcBef>
                          <a:spcPts val="0"/>
                        </a:spcBef>
                        <a:spcAft>
                          <a:spcPts val="0"/>
                        </a:spcAft>
                        <a:buClr>
                          <a:srgbClr val="06242A"/>
                        </a:buClr>
                        <a:buSzPts val="1000"/>
                        <a:buFont typeface="Times New Roman"/>
                        <a:buChar char="●"/>
                      </a:pPr>
                      <a:r>
                        <a:rPr lang="en" sz="1000">
                          <a:solidFill>
                            <a:srgbClr val="06242A"/>
                          </a:solidFill>
                          <a:latin typeface="Times New Roman"/>
                          <a:ea typeface="Times New Roman"/>
                          <a:cs typeface="Times New Roman"/>
                          <a:sym typeface="Times New Roman"/>
                        </a:rPr>
                        <a:t>They follow median rule gives the best results for all the types of problems as it avoids getting stuck in the local minima and at the same time continues to improve the solution.</a:t>
                      </a:r>
                      <a:endParaRPr sz="1000">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1000">
                          <a:solidFill>
                            <a:srgbClr val="06242A"/>
                          </a:solidFill>
                          <a:latin typeface="Times New Roman"/>
                          <a:ea typeface="Times New Roman"/>
                          <a:cs typeface="Times New Roman"/>
                          <a:sym typeface="Times New Roman"/>
                        </a:rPr>
                        <a:t>The proposed variations of CI may be used to solve other</a:t>
                      </a:r>
                      <a:endParaRPr sz="1000">
                        <a:solidFill>
                          <a:srgbClr val="06242A"/>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000">
                          <a:solidFill>
                            <a:srgbClr val="06242A"/>
                          </a:solidFill>
                          <a:latin typeface="Times New Roman"/>
                          <a:ea typeface="Times New Roman"/>
                          <a:cs typeface="Times New Roman"/>
                          <a:sym typeface="Times New Roman"/>
                        </a:rPr>
                        <a:t>practically important problems such as traveling salesman,</a:t>
                      </a:r>
                      <a:endParaRPr sz="1000">
                        <a:solidFill>
                          <a:srgbClr val="06242A"/>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000">
                          <a:solidFill>
                            <a:srgbClr val="06242A"/>
                          </a:solidFill>
                          <a:latin typeface="Times New Roman"/>
                          <a:ea typeface="Times New Roman"/>
                          <a:cs typeface="Times New Roman"/>
                          <a:sym typeface="Times New Roman"/>
                        </a:rPr>
                        <a:t>knapsack, multiple knapsack. </a:t>
                      </a:r>
                      <a:endParaRPr sz="1000">
                        <a:solidFill>
                          <a:srgbClr val="06242A"/>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000">
                        <a:solidFill>
                          <a:srgbClr val="06242A"/>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000">
                          <a:solidFill>
                            <a:srgbClr val="06242A"/>
                          </a:solidFill>
                          <a:latin typeface="Times New Roman"/>
                          <a:ea typeface="Times New Roman"/>
                          <a:cs typeface="Times New Roman"/>
                          <a:sym typeface="Times New Roman"/>
                        </a:rPr>
                        <a:t>Moreover, these variations of</a:t>
                      </a:r>
                      <a:endParaRPr sz="1000">
                        <a:solidFill>
                          <a:srgbClr val="06242A"/>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000">
                          <a:solidFill>
                            <a:srgbClr val="06242A"/>
                          </a:solidFill>
                          <a:latin typeface="Times New Roman"/>
                          <a:ea typeface="Times New Roman"/>
                          <a:cs typeface="Times New Roman"/>
                          <a:sym typeface="Times New Roman"/>
                        </a:rPr>
                        <a:t>CI can be used to solve practically important fault tolerant</a:t>
                      </a:r>
                      <a:endParaRPr sz="1000">
                        <a:solidFill>
                          <a:srgbClr val="06242A"/>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000">
                          <a:solidFill>
                            <a:srgbClr val="06242A"/>
                          </a:solidFill>
                          <a:latin typeface="Times New Roman"/>
                          <a:ea typeface="Times New Roman"/>
                          <a:cs typeface="Times New Roman"/>
                          <a:sym typeface="Times New Roman"/>
                        </a:rPr>
                        <a:t>systems in a distributed way</a:t>
                      </a:r>
                      <a:endParaRPr sz="1000">
                        <a:solidFill>
                          <a:srgbClr val="06242A"/>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sz="1000">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graphicFrame>
        <p:nvGraphicFramePr>
          <p:cNvPr id="103" name="Google Shape;103;p19"/>
          <p:cNvGraphicFramePr/>
          <p:nvPr/>
        </p:nvGraphicFramePr>
        <p:xfrm>
          <a:off x="50" y="-10"/>
          <a:ext cx="3000000" cy="3000000"/>
        </p:xfrm>
        <a:graphic>
          <a:graphicData uri="http://schemas.openxmlformats.org/drawingml/2006/table">
            <a:tbl>
              <a:tblPr>
                <a:noFill/>
                <a:tableStyleId>{A17383F8-64B9-44E9-A61A-53FDCE37FA94}</a:tableStyleId>
              </a:tblPr>
              <a:tblGrid>
                <a:gridCol w="393175"/>
                <a:gridCol w="1267100"/>
                <a:gridCol w="902175"/>
                <a:gridCol w="857675"/>
                <a:gridCol w="1041625"/>
                <a:gridCol w="3201450"/>
                <a:gridCol w="1480775"/>
              </a:tblGrid>
              <a:tr h="482125">
                <a:tc>
                  <a:txBody>
                    <a:bodyPr/>
                    <a:lstStyle/>
                    <a:p>
                      <a:pPr indent="0" lvl="0" marL="0" marR="0" rtl="0" algn="ctr">
                        <a:lnSpc>
                          <a:spcPct val="100000"/>
                        </a:lnSpc>
                        <a:spcBef>
                          <a:spcPts val="0"/>
                        </a:spcBef>
                        <a:spcAft>
                          <a:spcPts val="0"/>
                        </a:spcAft>
                        <a:buClr>
                          <a:srgbClr val="000000"/>
                        </a:buClr>
                        <a:buSzPts val="900"/>
                        <a:buFont typeface="Arial"/>
                        <a:buNone/>
                      </a:pPr>
                      <a:r>
                        <a:rPr b="1" lang="en" sz="1100" u="none" cap="none" strike="noStrike">
                          <a:solidFill>
                            <a:srgbClr val="06242A"/>
                          </a:solidFill>
                          <a:latin typeface="Times New Roman"/>
                          <a:ea typeface="Times New Roman"/>
                          <a:cs typeface="Times New Roman"/>
                          <a:sym typeface="Times New Roman"/>
                        </a:rPr>
                        <a:t>S. No.</a:t>
                      </a:r>
                      <a:endParaRPr b="1" sz="1100" u="none" cap="none" strike="noStrike">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1100" u="none" cap="none" strike="noStrike">
                          <a:solidFill>
                            <a:srgbClr val="06242A"/>
                          </a:solidFill>
                          <a:latin typeface="Times New Roman"/>
                          <a:ea typeface="Times New Roman"/>
                          <a:cs typeface="Times New Roman"/>
                          <a:sym typeface="Times New Roman"/>
                        </a:rPr>
                        <a:t>Title</a:t>
                      </a:r>
                      <a:endParaRPr b="1" sz="1100" u="none" cap="none" strike="noStrike">
                        <a:solidFill>
                          <a:srgbClr val="06242A"/>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1100" u="none" cap="none" strike="noStrike">
                          <a:solidFill>
                            <a:srgbClr val="06242A"/>
                          </a:solidFill>
                          <a:latin typeface="Times New Roman"/>
                          <a:ea typeface="Times New Roman"/>
                          <a:cs typeface="Times New Roman"/>
                          <a:sym typeface="Times New Roman"/>
                        </a:rPr>
                        <a:t>Authors</a:t>
                      </a:r>
                      <a:endParaRPr b="1" sz="1100" u="none" cap="none" strike="noStrike">
                        <a:solidFill>
                          <a:srgbClr val="06242A"/>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1100" u="none" cap="none" strike="noStrike">
                          <a:solidFill>
                            <a:srgbClr val="06242A"/>
                          </a:solidFill>
                          <a:latin typeface="Times New Roman"/>
                          <a:ea typeface="Times New Roman"/>
                          <a:cs typeface="Times New Roman"/>
                          <a:sym typeface="Times New Roman"/>
                        </a:rPr>
                        <a:t>Publisher</a:t>
                      </a:r>
                      <a:endParaRPr b="1" sz="1100" u="none" cap="none" strike="noStrike">
                        <a:solidFill>
                          <a:srgbClr val="06242A"/>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1100" u="none" cap="none" strike="noStrike">
                          <a:solidFill>
                            <a:srgbClr val="06242A"/>
                          </a:solidFill>
                          <a:latin typeface="Times New Roman"/>
                          <a:ea typeface="Times New Roman"/>
                          <a:cs typeface="Times New Roman"/>
                          <a:sym typeface="Times New Roman"/>
                        </a:rPr>
                        <a:t>Methodology</a:t>
                      </a:r>
                      <a:endParaRPr b="1" sz="1100" u="none" cap="none" strike="noStrike">
                        <a:solidFill>
                          <a:srgbClr val="06242A"/>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1100">
                          <a:solidFill>
                            <a:srgbClr val="06242A"/>
                          </a:solidFill>
                          <a:latin typeface="Times New Roman"/>
                          <a:ea typeface="Times New Roman"/>
                          <a:cs typeface="Times New Roman"/>
                          <a:sym typeface="Times New Roman"/>
                        </a:rPr>
                        <a:t>Strong Points</a:t>
                      </a:r>
                      <a:endParaRPr b="1" sz="1100" u="none" cap="none" strike="noStrike">
                        <a:solidFill>
                          <a:srgbClr val="06242A"/>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rgbClr val="000000"/>
                        </a:buClr>
                        <a:buSzPts val="900"/>
                        <a:buFont typeface="Arial"/>
                        <a:buNone/>
                      </a:pPr>
                      <a:r>
                        <a:rPr b="1" lang="en" sz="1100">
                          <a:solidFill>
                            <a:srgbClr val="06242A"/>
                          </a:solidFill>
                          <a:latin typeface="Times New Roman"/>
                          <a:ea typeface="Times New Roman"/>
                          <a:cs typeface="Times New Roman"/>
                          <a:sym typeface="Times New Roman"/>
                        </a:rPr>
                        <a:t>Research Gap</a:t>
                      </a:r>
                      <a:endParaRPr b="1" sz="1100" u="none" cap="none" strike="noStrike">
                        <a:solidFill>
                          <a:srgbClr val="06242A"/>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2198050">
                <a:tc>
                  <a:txBody>
                    <a:bodyPr/>
                    <a:lstStyle/>
                    <a:p>
                      <a:pPr indent="0" lvl="0" marL="0" marR="0" rtl="0" algn="ctr">
                        <a:lnSpc>
                          <a:spcPct val="100000"/>
                        </a:lnSpc>
                        <a:spcBef>
                          <a:spcPts val="0"/>
                        </a:spcBef>
                        <a:spcAft>
                          <a:spcPts val="0"/>
                        </a:spcAft>
                        <a:buClr>
                          <a:srgbClr val="000000"/>
                        </a:buClr>
                        <a:buSzPts val="900"/>
                        <a:buFont typeface="Arial"/>
                        <a:buNone/>
                      </a:pPr>
                      <a:r>
                        <a:rPr b="1" lang="en" sz="1100">
                          <a:solidFill>
                            <a:srgbClr val="06242A"/>
                          </a:solidFill>
                          <a:latin typeface="Times New Roman"/>
                          <a:ea typeface="Times New Roman"/>
                          <a:cs typeface="Times New Roman"/>
                          <a:sym typeface="Times New Roman"/>
                        </a:rPr>
                        <a:t>3</a:t>
                      </a:r>
                      <a:endParaRPr b="1" sz="1100" u="none" cap="none" strike="noStrike">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Application of Swarm Robotic System in a Dynamic Environment using</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Cohort Intelligence, 2020</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Priya Bannur, Purvi Gujarathi, Karthik Jaina, Anand J Kulkarni </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Elsevier</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Cohort Intelligence</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159849" lvl="0" marL="179999"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The obstacle avoidance and path planning of a swarm of robots is implemented while considering a dynamic environment.</a:t>
                      </a:r>
                      <a:endParaRPr sz="1100">
                        <a:latin typeface="Times New Roman"/>
                        <a:ea typeface="Times New Roman"/>
                        <a:cs typeface="Times New Roman"/>
                        <a:sym typeface="Times New Roman"/>
                      </a:endParaRPr>
                    </a:p>
                    <a:p>
                      <a:pPr indent="-159849" lvl="0" marL="179999"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Calculation of performance of CI for 2 methods: Roulette wheel approach and Follow median approach for 6 test cases.</a:t>
                      </a:r>
                      <a:endParaRPr sz="1100">
                        <a:latin typeface="Times New Roman"/>
                        <a:ea typeface="Times New Roman"/>
                        <a:cs typeface="Times New Roman"/>
                        <a:sym typeface="Times New Roman"/>
                      </a:endParaRPr>
                    </a:p>
                    <a:p>
                      <a:pPr indent="-159849" lvl="0" marL="179999"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The problem of robots getting stuck in the nonconvex obstacles has also been resolved using a perturbation technique.</a:t>
                      </a:r>
                      <a:endParaRPr sz="1100">
                        <a:latin typeface="Times New Roman"/>
                        <a:ea typeface="Times New Roman"/>
                        <a:cs typeface="Times New Roman"/>
                        <a:sym typeface="Times New Roman"/>
                      </a:endParaRPr>
                    </a:p>
                    <a:p>
                      <a:pPr indent="-159849" lvl="0" marL="179999"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Mean of total traveled distance is significantly less in the follow median approach than in the roulette wheel approach. </a:t>
                      </a:r>
                      <a:endParaRPr sz="1100">
                        <a:latin typeface="Times New Roman"/>
                        <a:ea typeface="Times New Roman"/>
                        <a:cs typeface="Times New Roman"/>
                        <a:sym typeface="Times New Roman"/>
                      </a:endParaRPr>
                    </a:p>
                    <a:p>
                      <a:pPr indent="0" lvl="0" marL="457200" rtl="0" algn="l">
                        <a:spcBef>
                          <a:spcPts val="0"/>
                        </a:spcBef>
                        <a:spcAft>
                          <a:spcPts val="0"/>
                        </a:spcAft>
                        <a:buNone/>
                      </a:pPr>
                      <a:r>
                        <a:t/>
                      </a:r>
                      <a:endParaRPr sz="1100">
                        <a:latin typeface="Times New Roman"/>
                        <a:ea typeface="Times New Roman"/>
                        <a:cs typeface="Times New Roman"/>
                        <a:sym typeface="Times New Roman"/>
                      </a:endParaRPr>
                    </a:p>
                  </a:txBody>
                  <a:tcPr marT="91425" marB="91425" marR="91425" marL="90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159849" lvl="0" marL="179999"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Different planes for obstacles and robots have not been considered here.</a:t>
                      </a:r>
                      <a:endParaRPr sz="1100">
                        <a:latin typeface="Times New Roman"/>
                        <a:ea typeface="Times New Roman"/>
                        <a:cs typeface="Times New Roman"/>
                        <a:sym typeface="Times New Roman"/>
                      </a:endParaRPr>
                    </a:p>
                    <a:p>
                      <a:pPr indent="-159849" lvl="0" marL="179999"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Making use of multiple proximity sensors on the robots or by making use of computer vision technology.</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2263225">
                <a:tc>
                  <a:txBody>
                    <a:bodyPr/>
                    <a:lstStyle/>
                    <a:p>
                      <a:pPr indent="0" lvl="0" marL="0" marR="0" rtl="0" algn="ctr">
                        <a:lnSpc>
                          <a:spcPct val="100000"/>
                        </a:lnSpc>
                        <a:spcBef>
                          <a:spcPts val="0"/>
                        </a:spcBef>
                        <a:spcAft>
                          <a:spcPts val="0"/>
                        </a:spcAft>
                        <a:buClr>
                          <a:srgbClr val="000000"/>
                        </a:buClr>
                        <a:buSzPts val="900"/>
                        <a:buFont typeface="Arial"/>
                        <a:buNone/>
                      </a:pPr>
                      <a:r>
                        <a:rPr b="1" lang="en" sz="1100">
                          <a:solidFill>
                            <a:srgbClr val="06242A"/>
                          </a:solidFill>
                          <a:latin typeface="Times New Roman"/>
                          <a:ea typeface="Times New Roman"/>
                          <a:cs typeface="Times New Roman"/>
                          <a:sym typeface="Times New Roman"/>
                        </a:rPr>
                        <a:t>4</a:t>
                      </a:r>
                      <a:endParaRPr b="1" sz="1100" u="none" cap="none" strike="noStrike">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Multi-robot exploration using Dynamic Fuzzy Cognitive Maps and Ant Colony Optimization, 2020</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Márcio Mendonça, Rodrigo H. C. Palácios, Elpiniki I. Papageorgiou, Lucas Botoni de Souza</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IEEE</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Fuzzy Logic Controller , a dynamic fuzzy cognitive map, DFCM inspired by the ant colony optimization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159849" lvl="0" marL="179999"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Three approaches: FLC, DFCM, DFCM-ACO  used  to rescue victims in unknown environments..</a:t>
                      </a:r>
                      <a:endParaRPr sz="1100">
                        <a:latin typeface="Times New Roman"/>
                        <a:ea typeface="Times New Roman"/>
                        <a:cs typeface="Times New Roman"/>
                        <a:sym typeface="Times New Roman"/>
                      </a:endParaRPr>
                    </a:p>
                    <a:p>
                      <a:pPr indent="-159849" lvl="0" marL="179999"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MRS have three tasks: 1) to detect and avoid static and dynamic (other robots) obstacles; 2) locate and rescue all the victims, and 3) map the environments.</a:t>
                      </a:r>
                      <a:endParaRPr sz="1100">
                        <a:latin typeface="Times New Roman"/>
                        <a:ea typeface="Times New Roman"/>
                        <a:cs typeface="Times New Roman"/>
                        <a:sym typeface="Times New Roman"/>
                      </a:endParaRPr>
                    </a:p>
                    <a:p>
                      <a:pPr indent="-159849" lvl="0" marL="179999"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DFCM-based MRS approaches are able to complete the tasks consuming less processing time, with robots travelling shorter distances to explore a similar environment to the FLC approach and with the DFCM-ACO presenting balanced results between the other techniques.</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159849" lvl="0" marL="179999"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The number of robots were very limited.</a:t>
                      </a:r>
                      <a:endParaRPr sz="1100">
                        <a:latin typeface="Times New Roman"/>
                        <a:ea typeface="Times New Roman"/>
                        <a:cs typeface="Times New Roman"/>
                        <a:sym typeface="Times New Roman"/>
                      </a:endParaRPr>
                    </a:p>
                    <a:p>
                      <a:pPr indent="-159849" lvl="0" marL="179999"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No validation is done through experiments with prototype.</a:t>
                      </a:r>
                      <a:endParaRPr sz="1100">
                        <a:latin typeface="Times New Roman"/>
                        <a:ea typeface="Times New Roman"/>
                        <a:cs typeface="Times New Roman"/>
                        <a:sym typeface="Times New Roman"/>
                      </a:endParaRPr>
                    </a:p>
                    <a:p>
                      <a:pPr indent="-159849" lvl="0" marL="179999"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The robots don’t have a collaborative behavior or a leader concept for the group.</a:t>
                      </a:r>
                      <a:endParaRPr sz="11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graphicFrame>
        <p:nvGraphicFramePr>
          <p:cNvPr id="108" name="Google Shape;108;p20"/>
          <p:cNvGraphicFramePr/>
          <p:nvPr/>
        </p:nvGraphicFramePr>
        <p:xfrm>
          <a:off x="-50" y="0"/>
          <a:ext cx="3000000" cy="3000000"/>
        </p:xfrm>
        <a:graphic>
          <a:graphicData uri="http://schemas.openxmlformats.org/drawingml/2006/table">
            <a:tbl>
              <a:tblPr>
                <a:noFill/>
                <a:tableStyleId>{A17383F8-64B9-44E9-A61A-53FDCE37FA94}</a:tableStyleId>
              </a:tblPr>
              <a:tblGrid>
                <a:gridCol w="424525"/>
                <a:gridCol w="828675"/>
                <a:gridCol w="993975"/>
                <a:gridCol w="929700"/>
                <a:gridCol w="1186900"/>
                <a:gridCol w="2840100"/>
                <a:gridCol w="1940050"/>
              </a:tblGrid>
              <a:tr h="453100">
                <a:tc>
                  <a:txBody>
                    <a:bodyPr/>
                    <a:lstStyle/>
                    <a:p>
                      <a:pPr indent="0" lvl="0" marL="0" marR="0" rtl="0" algn="ctr">
                        <a:lnSpc>
                          <a:spcPct val="100000"/>
                        </a:lnSpc>
                        <a:spcBef>
                          <a:spcPts val="0"/>
                        </a:spcBef>
                        <a:spcAft>
                          <a:spcPts val="0"/>
                        </a:spcAft>
                        <a:buClr>
                          <a:srgbClr val="000000"/>
                        </a:buClr>
                        <a:buSzPts val="1100"/>
                        <a:buFont typeface="Arial"/>
                        <a:buNone/>
                      </a:pPr>
                      <a:r>
                        <a:rPr b="1" lang="en" sz="1000" u="none" cap="none" strike="noStrike">
                          <a:solidFill>
                            <a:srgbClr val="06242A"/>
                          </a:solidFill>
                          <a:latin typeface="Times New Roman"/>
                          <a:ea typeface="Times New Roman"/>
                          <a:cs typeface="Times New Roman"/>
                          <a:sym typeface="Times New Roman"/>
                        </a:rPr>
                        <a:t>S. No.</a:t>
                      </a:r>
                      <a:endParaRPr b="1" sz="1000" u="none" cap="none" strike="noStrike">
                        <a:solidFill>
                          <a:srgbClr val="06242A"/>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000" u="none" cap="none" strike="noStrike">
                          <a:solidFill>
                            <a:srgbClr val="06242A"/>
                          </a:solidFill>
                          <a:latin typeface="Times New Roman"/>
                          <a:ea typeface="Times New Roman"/>
                          <a:cs typeface="Times New Roman"/>
                          <a:sym typeface="Times New Roman"/>
                        </a:rPr>
                        <a:t>Title</a:t>
                      </a:r>
                      <a:endParaRPr b="1" sz="1000" u="none" cap="none" strike="noStrike">
                        <a:solidFill>
                          <a:srgbClr val="06242A"/>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000" u="none" cap="none" strike="noStrike">
                          <a:solidFill>
                            <a:srgbClr val="06242A"/>
                          </a:solidFill>
                          <a:latin typeface="Times New Roman"/>
                          <a:ea typeface="Times New Roman"/>
                          <a:cs typeface="Times New Roman"/>
                          <a:sym typeface="Times New Roman"/>
                        </a:rPr>
                        <a:t>Authors</a:t>
                      </a:r>
                      <a:endParaRPr b="1" sz="1000" u="none" cap="none" strike="noStrike">
                        <a:solidFill>
                          <a:srgbClr val="06242A"/>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000" u="none" cap="none" strike="noStrike">
                          <a:solidFill>
                            <a:srgbClr val="06242A"/>
                          </a:solidFill>
                          <a:latin typeface="Times New Roman"/>
                          <a:ea typeface="Times New Roman"/>
                          <a:cs typeface="Times New Roman"/>
                          <a:sym typeface="Times New Roman"/>
                        </a:rPr>
                        <a:t>Publisher</a:t>
                      </a:r>
                      <a:endParaRPr b="1" sz="1000" u="none" cap="none" strike="noStrike">
                        <a:solidFill>
                          <a:srgbClr val="06242A"/>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000" u="none" cap="none" strike="noStrike">
                          <a:solidFill>
                            <a:srgbClr val="06242A"/>
                          </a:solidFill>
                          <a:latin typeface="Times New Roman"/>
                          <a:ea typeface="Times New Roman"/>
                          <a:cs typeface="Times New Roman"/>
                          <a:sym typeface="Times New Roman"/>
                        </a:rPr>
                        <a:t>Methodology</a:t>
                      </a:r>
                      <a:endParaRPr b="1" sz="1000" u="none" cap="none" strike="noStrike">
                        <a:solidFill>
                          <a:srgbClr val="06242A"/>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1" lang="en" sz="1000">
                          <a:solidFill>
                            <a:srgbClr val="06242A"/>
                          </a:solidFill>
                          <a:latin typeface="Times New Roman"/>
                          <a:ea typeface="Times New Roman"/>
                          <a:cs typeface="Times New Roman"/>
                          <a:sym typeface="Times New Roman"/>
                        </a:rPr>
                        <a:t>Strong Points</a:t>
                      </a:r>
                      <a:endParaRPr b="1" sz="1000" u="none" cap="none" strike="noStrike">
                        <a:solidFill>
                          <a:srgbClr val="06242A"/>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000" u="none" cap="none" strike="noStrike">
                          <a:solidFill>
                            <a:srgbClr val="06242A"/>
                          </a:solidFill>
                          <a:latin typeface="Times New Roman"/>
                          <a:ea typeface="Times New Roman"/>
                          <a:cs typeface="Times New Roman"/>
                          <a:sym typeface="Times New Roman"/>
                        </a:rPr>
                        <a:t>Research Gap</a:t>
                      </a:r>
                      <a:endParaRPr b="1" sz="1000" u="none" cap="none" strike="noStrike">
                        <a:solidFill>
                          <a:srgbClr val="06242A"/>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1869125">
                <a:tc>
                  <a:txBody>
                    <a:bodyPr/>
                    <a:lstStyle/>
                    <a:p>
                      <a:pPr indent="0" lvl="0" marL="0" marR="0" rtl="0" algn="ctr">
                        <a:lnSpc>
                          <a:spcPct val="100000"/>
                        </a:lnSpc>
                        <a:spcBef>
                          <a:spcPts val="0"/>
                        </a:spcBef>
                        <a:spcAft>
                          <a:spcPts val="0"/>
                        </a:spcAft>
                        <a:buClr>
                          <a:srgbClr val="000000"/>
                        </a:buClr>
                        <a:buSzPts val="900"/>
                        <a:buFont typeface="Arial"/>
                        <a:buNone/>
                      </a:pPr>
                      <a:r>
                        <a:rPr b="1" lang="en" sz="1000">
                          <a:solidFill>
                            <a:srgbClr val="06242A"/>
                          </a:solidFill>
                          <a:latin typeface="Times New Roman"/>
                          <a:ea typeface="Times New Roman"/>
                          <a:cs typeface="Times New Roman"/>
                          <a:sym typeface="Times New Roman"/>
                        </a:rPr>
                        <a:t>5</a:t>
                      </a:r>
                      <a:endParaRPr b="1" sz="1000" u="none" cap="none" strike="noStrike">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a:solidFill>
                            <a:srgbClr val="06242A"/>
                          </a:solidFill>
                          <a:latin typeface="Times New Roman"/>
                          <a:ea typeface="Times New Roman"/>
                          <a:cs typeface="Times New Roman"/>
                          <a:sym typeface="Times New Roman"/>
                        </a:rPr>
                        <a:t>SWARM-BOT: an experiment in swarm robotics,2019</a:t>
                      </a:r>
                      <a:endParaRPr sz="1000" u="none" cap="none" strike="noStrike">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a:solidFill>
                            <a:srgbClr val="06242A"/>
                          </a:solidFill>
                          <a:latin typeface="Times New Roman"/>
                          <a:ea typeface="Times New Roman"/>
                          <a:cs typeface="Times New Roman"/>
                          <a:sym typeface="Times New Roman"/>
                        </a:rPr>
                        <a:t>M. Dorigo</a:t>
                      </a:r>
                      <a:endParaRPr sz="1000" u="none" cap="none" strike="noStrike">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a:solidFill>
                            <a:srgbClr val="06242A"/>
                          </a:solidFill>
                          <a:latin typeface="Times New Roman"/>
                          <a:ea typeface="Times New Roman"/>
                          <a:cs typeface="Times New Roman"/>
                          <a:sym typeface="Times New Roman"/>
                        </a:rPr>
                        <a:t>IEEE</a:t>
                      </a:r>
                      <a:endParaRPr sz="1000" u="none" cap="none" strike="noStrike">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a:solidFill>
                            <a:srgbClr val="06242A"/>
                          </a:solidFill>
                          <a:latin typeface="Times New Roman"/>
                          <a:ea typeface="Times New Roman"/>
                          <a:cs typeface="Times New Roman"/>
                          <a:sym typeface="Times New Roman"/>
                        </a:rPr>
                        <a:t>Swarm Bot Using ANN(Artificial Neural Network)</a:t>
                      </a:r>
                      <a:endParaRPr sz="1000" u="none" cap="none" strike="noStrike">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153499" lvl="0" marL="179999" marR="0" rtl="0" algn="l">
                        <a:lnSpc>
                          <a:spcPct val="100000"/>
                        </a:lnSpc>
                        <a:spcBef>
                          <a:spcPts val="0"/>
                        </a:spcBef>
                        <a:spcAft>
                          <a:spcPts val="0"/>
                        </a:spcAft>
                        <a:buClr>
                          <a:srgbClr val="06242A"/>
                        </a:buClr>
                        <a:buSzPts val="1000"/>
                        <a:buFont typeface="Times New Roman"/>
                        <a:buChar char="●"/>
                      </a:pPr>
                      <a:r>
                        <a:rPr lang="en" sz="1000">
                          <a:solidFill>
                            <a:srgbClr val="06242A"/>
                          </a:solidFill>
                          <a:latin typeface="Times New Roman"/>
                          <a:ea typeface="Times New Roman"/>
                          <a:cs typeface="Times New Roman"/>
                          <a:sym typeface="Times New Roman"/>
                        </a:rPr>
                        <a:t>The self-assembling ability of the s-bots enables a group of them to execute tasks that are beyond the capabilities of the single s-bot.</a:t>
                      </a:r>
                      <a:endParaRPr sz="1000">
                        <a:solidFill>
                          <a:srgbClr val="06242A"/>
                        </a:solidFill>
                        <a:latin typeface="Times New Roman"/>
                        <a:ea typeface="Times New Roman"/>
                        <a:cs typeface="Times New Roman"/>
                        <a:sym typeface="Times New Roman"/>
                      </a:endParaRPr>
                    </a:p>
                    <a:p>
                      <a:pPr indent="-153499" lvl="0" marL="179999" marR="0" rtl="0" algn="l">
                        <a:lnSpc>
                          <a:spcPct val="100000"/>
                        </a:lnSpc>
                        <a:spcBef>
                          <a:spcPts val="0"/>
                        </a:spcBef>
                        <a:spcAft>
                          <a:spcPts val="0"/>
                        </a:spcAft>
                        <a:buClr>
                          <a:srgbClr val="06242A"/>
                        </a:buClr>
                        <a:buSzPts val="1000"/>
                        <a:buFont typeface="Times New Roman"/>
                        <a:buChar char="●"/>
                      </a:pPr>
                      <a:r>
                        <a:rPr lang="en" sz="1000">
                          <a:solidFill>
                            <a:srgbClr val="06242A"/>
                          </a:solidFill>
                          <a:latin typeface="Times New Roman"/>
                          <a:ea typeface="Times New Roman"/>
                          <a:cs typeface="Times New Roman"/>
                          <a:sym typeface="Times New Roman"/>
                        </a:rPr>
                        <a:t>S-bots equipped with the evolved controllers successfully displayed individual and collective obstacle avoidance, individual and collective photo-taxis, aggregation and self-assembling.</a:t>
                      </a:r>
                      <a:endParaRPr sz="1000">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solidFill>
                            <a:srgbClr val="06242A"/>
                          </a:solidFill>
                          <a:latin typeface="Times New Roman"/>
                          <a:ea typeface="Times New Roman"/>
                          <a:cs typeface="Times New Roman"/>
                          <a:sym typeface="Times New Roman"/>
                        </a:rPr>
                        <a:t>In this work, </a:t>
                      </a:r>
                      <a:r>
                        <a:rPr lang="en" sz="1000">
                          <a:solidFill>
                            <a:srgbClr val="06242A"/>
                          </a:solidFill>
                          <a:latin typeface="Times New Roman"/>
                          <a:ea typeface="Times New Roman"/>
                          <a:cs typeface="Times New Roman"/>
                          <a:sym typeface="Times New Roman"/>
                        </a:rPr>
                        <a:t>swarm bots are made to work in coordinated motion on rough terrain, hole and obstacle avoidance, self-assembling, cooperative transport and environment exploration and path formation.the problems faced by them are how to efficiently allocate tasks to different s-bots and how to appropriately trigger the s-bots' self-assembling behavior</a:t>
                      </a:r>
                      <a:endParaRPr sz="1000" u="none" cap="none" strike="noStrike">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2435525">
                <a:tc>
                  <a:txBody>
                    <a:bodyPr/>
                    <a:lstStyle/>
                    <a:p>
                      <a:pPr indent="0" lvl="0" marL="0" rtl="0" algn="ctr">
                        <a:spcBef>
                          <a:spcPts val="0"/>
                        </a:spcBef>
                        <a:spcAft>
                          <a:spcPts val="0"/>
                        </a:spcAft>
                        <a:buNone/>
                      </a:pPr>
                      <a:r>
                        <a:rPr b="1" lang="en" sz="1100">
                          <a:solidFill>
                            <a:srgbClr val="06242A"/>
                          </a:solidFill>
                          <a:latin typeface="Times New Roman"/>
                          <a:ea typeface="Times New Roman"/>
                          <a:cs typeface="Times New Roman"/>
                          <a:sym typeface="Times New Roman"/>
                        </a:rPr>
                        <a:t>6</a:t>
                      </a:r>
                      <a:endParaRPr b="1" sz="1100">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An Algorithm for Swarm Robot to Avoid</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Multiple Dynamic Obstacles and to Catch</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the Moving Target, 2019</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Quoc Bao Diep, Ivan Zelinka, Romaan Senkerik</a:t>
                      </a:r>
                      <a:endParaRPr sz="1100" u="none" cap="none" strike="noStrike">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Springer International Publishing</a:t>
                      </a:r>
                      <a:endParaRPr sz="1100">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Self-organizing Migrating Algorithm(SOMA)</a:t>
                      </a:r>
                      <a:endParaRPr sz="1100">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249849" lvl="0" marL="269999"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SOMA emerges as a fast, powerful and efficient algorithm.</a:t>
                      </a:r>
                      <a:endParaRPr sz="1100">
                        <a:latin typeface="Times New Roman"/>
                        <a:ea typeface="Times New Roman"/>
                        <a:cs typeface="Times New Roman"/>
                        <a:sym typeface="Times New Roman"/>
                      </a:endParaRPr>
                    </a:p>
                    <a:p>
                      <a:pPr indent="-249849" lvl="0" marL="269999"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Starting point - mountain top, target - lowest lying land, obstacles - small hills, robots - water.</a:t>
                      </a:r>
                      <a:endParaRPr sz="1100">
                        <a:latin typeface="Times New Roman"/>
                        <a:ea typeface="Times New Roman"/>
                        <a:cs typeface="Times New Roman"/>
                        <a:sym typeface="Times New Roman"/>
                      </a:endParaRPr>
                    </a:p>
                    <a:p>
                      <a:pPr indent="-249849" lvl="0" marL="269999"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SOMA will create a next point that robot must pass through</a:t>
                      </a:r>
                      <a:endParaRPr sz="1100">
                        <a:latin typeface="Times New Roman"/>
                        <a:ea typeface="Times New Roman"/>
                        <a:cs typeface="Times New Roman"/>
                        <a:sym typeface="Times New Roman"/>
                      </a:endParaRPr>
                    </a:p>
                    <a:p>
                      <a:pPr indent="-249849" lvl="0" marL="269999"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Ways leaving the robot moving away from the trapped area when the robot be held by the surrounding obstacles.</a:t>
                      </a:r>
                      <a:endParaRPr sz="1100">
                        <a:solidFill>
                          <a:srgbClr val="06242A"/>
                        </a:solidFill>
                        <a:latin typeface="Times New Roman"/>
                        <a:ea typeface="Times New Roman"/>
                        <a:cs typeface="Times New Roman"/>
                        <a:sym typeface="Times New Roman"/>
                      </a:endParaRPr>
                    </a:p>
                  </a:txBody>
                  <a:tcPr marT="91425" marB="91425" marR="91425" marL="90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159849" lvl="0" marL="179999"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Method is for single robot, no discussion on how swarm of robots will coordinate with each other and distribute work.</a:t>
                      </a:r>
                      <a:endParaRPr sz="1100">
                        <a:latin typeface="Times New Roman"/>
                        <a:ea typeface="Times New Roman"/>
                        <a:cs typeface="Times New Roman"/>
                        <a:sym typeface="Times New Roman"/>
                      </a:endParaRPr>
                    </a:p>
                    <a:p>
                      <a:pPr indent="0" lvl="0" marL="457200" rtl="0" algn="l">
                        <a:spcBef>
                          <a:spcPts val="0"/>
                        </a:spcBef>
                        <a:spcAft>
                          <a:spcPts val="0"/>
                        </a:spcAft>
                        <a:buNone/>
                      </a:pPr>
                      <a:r>
                        <a:t/>
                      </a:r>
                      <a:endParaRPr sz="1100">
                        <a:solidFill>
                          <a:srgbClr val="06242A"/>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613200"/>
          </a:xfrm>
          <a:prstGeom prst="rect">
            <a:avLst/>
          </a:prstGeom>
          <a:solidFill>
            <a:schemeClr val="accen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 The Project</a:t>
            </a:r>
            <a:endParaRPr/>
          </a:p>
        </p:txBody>
      </p:sp>
      <p:sp>
        <p:nvSpPr>
          <p:cNvPr id="114" name="Google Shape;114;p21"/>
          <p:cNvSpPr txBox="1"/>
          <p:nvPr>
            <p:ph idx="1" type="body"/>
          </p:nvPr>
        </p:nvSpPr>
        <p:spPr>
          <a:xfrm>
            <a:off x="311700" y="1449750"/>
            <a:ext cx="8520600" cy="31335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In a 2D environment, there are bots(candidates) with certain vision, obstacles and interest points.</a:t>
            </a:r>
            <a:endParaRPr/>
          </a:p>
          <a:p>
            <a:pPr indent="-342900" lvl="0" marL="457200" rtl="0" algn="l">
              <a:spcBef>
                <a:spcPts val="0"/>
              </a:spcBef>
              <a:spcAft>
                <a:spcPts val="0"/>
              </a:spcAft>
              <a:buSzPts val="1800"/>
              <a:buChar char="●"/>
            </a:pPr>
            <a:r>
              <a:rPr lang="en"/>
              <a:t>Objective-1 is to </a:t>
            </a:r>
            <a:r>
              <a:rPr lang="en"/>
              <a:t>maximize</a:t>
            </a:r>
            <a:r>
              <a:rPr lang="en"/>
              <a:t> the area covered by the candidates and to detect these interest points along with it using a variation of cohort intelligence.</a:t>
            </a:r>
            <a:endParaRPr/>
          </a:p>
          <a:p>
            <a:pPr indent="-342900" lvl="0" marL="457200" rtl="0" algn="l">
              <a:spcBef>
                <a:spcPts val="0"/>
              </a:spcBef>
              <a:spcAft>
                <a:spcPts val="0"/>
              </a:spcAft>
              <a:buSzPts val="1800"/>
              <a:buChar char="●"/>
            </a:pPr>
            <a:r>
              <a:rPr lang="en"/>
              <a:t>Objective-2 is to use </a:t>
            </a:r>
            <a:r>
              <a:rPr lang="en"/>
              <a:t>a variation of cohort intelligence to </a:t>
            </a:r>
            <a:r>
              <a:rPr lang="en"/>
              <a:t>direct the candidates to exit the </a:t>
            </a:r>
            <a:r>
              <a:rPr lang="en"/>
              <a:t>environment.</a:t>
            </a:r>
            <a:r>
              <a:rPr lang="en"/>
              <a:t> </a:t>
            </a:r>
            <a:endParaRPr/>
          </a:p>
          <a:p>
            <a:pPr indent="-342900" lvl="0" marL="457200" rtl="0" algn="l">
              <a:spcBef>
                <a:spcPts val="0"/>
              </a:spcBef>
              <a:spcAft>
                <a:spcPts val="0"/>
              </a:spcAft>
              <a:buSzPts val="1800"/>
              <a:buChar char="●"/>
            </a:pPr>
            <a:r>
              <a:rPr lang="en"/>
              <a:t>Two cases:</a:t>
            </a:r>
            <a:endParaRPr/>
          </a:p>
          <a:p>
            <a:pPr indent="-342900" lvl="0" marL="914400" rtl="0" algn="l">
              <a:spcBef>
                <a:spcPts val="0"/>
              </a:spcBef>
              <a:spcAft>
                <a:spcPts val="0"/>
              </a:spcAft>
              <a:buSzPts val="1800"/>
              <a:buAutoNum type="arabicPeriod"/>
            </a:pPr>
            <a:r>
              <a:rPr lang="en"/>
              <a:t>No Obstacle Case</a:t>
            </a:r>
            <a:endParaRPr/>
          </a:p>
          <a:p>
            <a:pPr indent="-342900" lvl="0" marL="914400" rtl="0" algn="l">
              <a:spcBef>
                <a:spcPts val="0"/>
              </a:spcBef>
              <a:spcAft>
                <a:spcPts val="0"/>
              </a:spcAft>
              <a:buSzPts val="1800"/>
              <a:buAutoNum type="arabicPeriod"/>
            </a:pPr>
            <a:r>
              <a:rPr lang="en"/>
              <a:t>Static Obstacle Case</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48CFC3"/>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